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y="6858000" cx="12192000"/>
  <p:notesSz cx="6858000" cy="9144000"/>
  <p:embeddedFontLst>
    <p:embeddedFont>
      <p:font typeface="Arial Narrow"/>
      <p:regular r:id="rId40"/>
      <p:bold r:id="rId41"/>
      <p:italic r:id="rId42"/>
      <p:boldItalic r:id="rId43"/>
    </p:embeddedFont>
    <p:embeddedFont>
      <p:font typeface="Tahoma"/>
      <p:regular r:id="rId44"/>
      <p:bold r:id="rId45"/>
    </p:embeddedFont>
    <p:embeddedFont>
      <p:font typeface="Open Sans"/>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0" roundtripDataSignature="AMtx7mh/yJ8kv+m1eqvFRYd0Wn9fTg0Vq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ArialNarrow-regular.fntdata"/><Relationship Id="rId42" Type="http://schemas.openxmlformats.org/officeDocument/2006/relationships/font" Target="fonts/ArialNarrow-italic.fntdata"/><Relationship Id="rId41" Type="http://schemas.openxmlformats.org/officeDocument/2006/relationships/font" Target="fonts/ArialNarrow-bold.fntdata"/><Relationship Id="rId44" Type="http://schemas.openxmlformats.org/officeDocument/2006/relationships/font" Target="fonts/Tahoma-regular.fntdata"/><Relationship Id="rId43" Type="http://schemas.openxmlformats.org/officeDocument/2006/relationships/font" Target="fonts/ArialNarrow-boldItalic.fntdata"/><Relationship Id="rId46" Type="http://schemas.openxmlformats.org/officeDocument/2006/relationships/font" Target="fonts/OpenSans-regular.fntdata"/><Relationship Id="rId45" Type="http://schemas.openxmlformats.org/officeDocument/2006/relationships/font" Target="fonts/Tahoma-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OpenSans-italic.fntdata"/><Relationship Id="rId47" Type="http://schemas.openxmlformats.org/officeDocument/2006/relationships/font" Target="fonts/OpenSans-bold.fntdata"/><Relationship Id="rId49" Type="http://schemas.openxmlformats.org/officeDocument/2006/relationships/font" Target="fonts/OpenSans-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entalfloss.com/article/545665/facts-about-president-theodore-teddy-roosevelt" TargetMode="External"/><Relationship Id="rId3" Type="http://schemas.openxmlformats.org/officeDocument/2006/relationships/hyperlink" Target="https://books.google.com/books?id=Hc6ytD2HtQQC&amp;lpg=PP1&amp;dq=colonel%20roosevelt&amp;pg=PA46#v=onepage&amp;q=%22ministers%20in%20court%20dress%22&amp;f=false" TargetMode="External"/><Relationship Id="rId4" Type="http://schemas.openxmlformats.org/officeDocument/2006/relationships/hyperlink" Target="https://www.leadershipnow.com/tr-citizenship.html"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t>OR Another way to think about it: </a:t>
            </a:r>
            <a:br>
              <a:rPr lang="en-US" sz="1200"/>
            </a:br>
            <a:r>
              <a:rPr lang="en-US" sz="1200"/>
              <a:t>“Courage is resistance to fear, mastery of fear, NOT absence of fear.” By Mark Twain</a:t>
            </a:r>
            <a:endParaRPr/>
          </a:p>
          <a:p>
            <a:pPr indent="0" lvl="0" marL="0" rtl="0" algn="l">
              <a:spcBef>
                <a:spcPts val="0"/>
              </a:spcBef>
              <a:spcAft>
                <a:spcPts val="0"/>
              </a:spcAft>
              <a:buNone/>
            </a:pPr>
            <a:r>
              <a:rPr lang="en-US" sz="1200"/>
              <a:t>“What would life be if we had no courage to attempt anything?” Vincent Van Gogh</a:t>
            </a:r>
            <a:endParaRPr/>
          </a:p>
          <a:p>
            <a:pPr indent="0" lvl="0" marL="0" rtl="0" algn="l">
              <a:spcBef>
                <a:spcPts val="0"/>
              </a:spcBef>
              <a:spcAft>
                <a:spcPts val="0"/>
              </a:spcAft>
              <a:buNone/>
            </a:pPr>
            <a:r>
              <a:rPr lang="en-US"/>
              <a:t>“I wanted you to see what real courage is, instead of getting the idea that courage is a man with a gun in his hand. It’s when you know you’re licked before you begin, but you begin anyway and see it through no matter what.”―Atticus Finch/Harper Lee, To Kill a Mockingbird</a:t>
            </a:r>
            <a:endParaRPr/>
          </a:p>
          <a:p>
            <a:pPr indent="0" lvl="0" marL="0" rtl="0" algn="l">
              <a:spcBef>
                <a:spcPts val="0"/>
              </a:spcBef>
              <a:spcAft>
                <a:spcPts val="0"/>
              </a:spcAft>
              <a:buNone/>
            </a:pPr>
            <a:r>
              <a:rPr lang="en-US" sz="1200"/>
              <a:t>  </a:t>
            </a:r>
            <a:endParaRPr/>
          </a:p>
        </p:txBody>
      </p:sp>
      <p:sp>
        <p:nvSpPr>
          <p:cNvPr id="170" name="Google Shape;17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Be the idiot. “There is a lot of value being an idiot.” Simon Sinek </a:t>
            </a:r>
            <a:endParaRPr/>
          </a:p>
        </p:txBody>
      </p:sp>
      <p:sp>
        <p:nvSpPr>
          <p:cNvPr id="181" name="Google Shape;18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lang="en-US"/>
            </a:br>
            <a:endParaRPr/>
          </a:p>
          <a:p>
            <a:pPr indent="0" lvl="0" marL="0" rtl="0" algn="l">
              <a:spcBef>
                <a:spcPts val="0"/>
              </a:spcBef>
              <a:spcAft>
                <a:spcPts val="0"/>
              </a:spcAft>
              <a:buNone/>
            </a:pPr>
            <a:r>
              <a:rPr lang="en-US"/>
              <a:t>On April 23, 1910, </a:t>
            </a:r>
            <a:r>
              <a:rPr lang="en-US" u="sng">
                <a:solidFill>
                  <a:schemeClr val="hlink"/>
                </a:solidFill>
                <a:hlinkClick r:id="rId2"/>
              </a:rPr>
              <a:t>Theodore Roosevelt</a:t>
            </a:r>
            <a:r>
              <a:rPr lang="en-US"/>
              <a:t> gave what would become one of the most widely quoted speeches of his career. The former president—who left office in 1909—had spent a year hunting in Central Africa before embarking on a tour of Northern Africa and Europe in 1910, attending events and giving speeches in places like Cairo, Berlin, Naples, and Oxford. He stopped in Paris on April 23, and, at 3 p.m. at the Sorbonne, before a crowd that included, according to the Edmund Morris biography </a:t>
            </a:r>
            <a:r>
              <a:rPr i="1" lang="en-US" u="sng">
                <a:solidFill>
                  <a:schemeClr val="hlink"/>
                </a:solidFill>
                <a:hlinkClick r:id="rId3"/>
              </a:rPr>
              <a:t>Colonel Roosevelt</a:t>
            </a:r>
            <a:r>
              <a:rPr lang="en-US"/>
              <a:t>, “ministers in court dress, army and navy officers in full uniform, nine hundred students, and an audience of two thousand ticket holders,” Roosevelt delivered a speech called “</a:t>
            </a:r>
            <a:r>
              <a:rPr lang="en-US" u="sng">
                <a:solidFill>
                  <a:schemeClr val="hlink"/>
                </a:solidFill>
                <a:hlinkClick r:id="rId4"/>
              </a:rPr>
              <a:t>Citizenship in a Republic</a:t>
            </a:r>
            <a:r>
              <a:rPr lang="en-US"/>
              <a:t>,” which, among some, would come to be known as “The Man in the Arena.”</a:t>
            </a:r>
            <a:br>
              <a:rPr lang="en-US"/>
            </a:br>
            <a:endParaRPr/>
          </a:p>
          <a:p>
            <a:pPr indent="0" lvl="0" marL="0" rtl="0" algn="l">
              <a:spcBef>
                <a:spcPts val="0"/>
              </a:spcBef>
              <a:spcAft>
                <a:spcPts val="0"/>
              </a:spcAft>
              <a:buNone/>
            </a:pPr>
            <a:r>
              <a:rPr lang="en-US"/>
              <a:t>In addition to touching on his own family history, war, human and property rights, the responsibilities of citizenship, and France’s falling birthrate, Roosevelt railed against cynics who looked down at men who were trying to make the world a better place. “The poorest way to face life is to face it with a sneer,” he said. “A cynical habit of thought and speech, a readiness to criticize work which the critic himself never tries to perform, an intellectual aloofness which will not accept contact with life's realities—all these are marks, not ... of superiority but of weakness.”</a:t>
            </a:r>
            <a:br>
              <a:rPr lang="en-US"/>
            </a:br>
            <a:r>
              <a:rPr lang="en-US"/>
              <a:t>Then he delivered an inspirational and impassioned message that drew huge applause:</a:t>
            </a:r>
            <a:endParaRPr/>
          </a:p>
          <a:p>
            <a:pPr indent="0" lvl="0" marL="0" rtl="0" algn="l">
              <a:spcBef>
                <a:spcPts val="0"/>
              </a:spcBef>
              <a:spcAft>
                <a:spcPts val="0"/>
              </a:spcAft>
              <a:buNone/>
            </a:pPr>
            <a:r>
              <a:t/>
            </a:r>
            <a:endParaRPr/>
          </a:p>
        </p:txBody>
      </p:sp>
      <p:sp>
        <p:nvSpPr>
          <p:cNvPr id="209" name="Google Shape;20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26" name="Google Shape;22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27" name="Google Shape;227;p18: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7/28/2017</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95250" lvl="0" marL="171450" rtl="0" algn="l">
              <a:spcBef>
                <a:spcPts val="0"/>
              </a:spcBef>
              <a:spcAft>
                <a:spcPts val="0"/>
              </a:spcAft>
              <a:buClr>
                <a:schemeClr val="dk1"/>
              </a:buClr>
              <a:buSzPts val="1200"/>
              <a:buFont typeface="Arial"/>
              <a:buNone/>
            </a:pPr>
            <a:r>
              <a:t/>
            </a:r>
            <a:endParaRPr/>
          </a:p>
        </p:txBody>
      </p:sp>
      <p:sp>
        <p:nvSpPr>
          <p:cNvPr id="236" name="Google Shape;236;p19: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9/27/2017</a:t>
            </a:r>
            <a:endParaRPr/>
          </a:p>
        </p:txBody>
      </p:sp>
      <p:sp>
        <p:nvSpPr>
          <p:cNvPr id="237" name="Google Shape;237;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a:solidFill>
                  <a:srgbClr val="333333"/>
                </a:solidFill>
                <a:latin typeface="Open Sans"/>
                <a:ea typeface="Open Sans"/>
                <a:cs typeface="Open Sans"/>
                <a:sym typeface="Open Sans"/>
              </a:rPr>
              <a:t>Residents have entrusted their elected officials and government employees with important data. </a:t>
            </a:r>
            <a:endParaRPr/>
          </a:p>
          <a:p>
            <a:pPr indent="0" lvl="0" marL="0" rtl="0" algn="l">
              <a:spcBef>
                <a:spcPts val="0"/>
              </a:spcBef>
              <a:spcAft>
                <a:spcPts val="0"/>
              </a:spcAft>
              <a:buNone/>
            </a:pPr>
            <a:r>
              <a:t/>
            </a:r>
            <a:endParaRPr b="0" i="0">
              <a:solidFill>
                <a:srgbClr val="333333"/>
              </a:solidFill>
              <a:latin typeface="Open Sans"/>
              <a:ea typeface="Open Sans"/>
              <a:cs typeface="Open Sans"/>
              <a:sym typeface="Open Sans"/>
            </a:endParaRPr>
          </a:p>
          <a:p>
            <a:pPr indent="0" lvl="0" marL="0" rtl="0" algn="l">
              <a:spcBef>
                <a:spcPts val="0"/>
              </a:spcBef>
              <a:spcAft>
                <a:spcPts val="0"/>
              </a:spcAft>
              <a:buNone/>
            </a:pPr>
            <a:r>
              <a:rPr b="0" i="0" lang="en-US">
                <a:solidFill>
                  <a:srgbClr val="333333"/>
                </a:solidFill>
                <a:latin typeface="Open Sans"/>
                <a:ea typeface="Open Sans"/>
                <a:cs typeface="Open Sans"/>
                <a:sym typeface="Open Sans"/>
              </a:rPr>
              <a:t>This includes medical records, tax assessment data, property records, court records, personnel staffing records, criminal justice records, surveying records, and more. This is especially true for those governmental agencies that manage the utilities.</a:t>
            </a:r>
            <a:endParaRPr/>
          </a:p>
          <a:p>
            <a:pPr indent="0" lvl="0" marL="0" rtl="0" algn="l">
              <a:spcBef>
                <a:spcPts val="0"/>
              </a:spcBef>
              <a:spcAft>
                <a:spcPts val="0"/>
              </a:spcAft>
              <a:buNone/>
            </a:pPr>
            <a:r>
              <a:t/>
            </a:r>
            <a:endParaRPr b="0" i="0">
              <a:solidFill>
                <a:srgbClr val="333333"/>
              </a:solidFill>
              <a:latin typeface="Open Sans"/>
              <a:ea typeface="Open Sans"/>
              <a:cs typeface="Open Sans"/>
              <a:sym typeface="Open Sans"/>
            </a:endParaRPr>
          </a:p>
          <a:p>
            <a:pPr indent="0" lvl="0" marL="0" rtl="0" algn="l">
              <a:spcBef>
                <a:spcPts val="0"/>
              </a:spcBef>
              <a:spcAft>
                <a:spcPts val="0"/>
              </a:spcAft>
              <a:buNone/>
            </a:pPr>
            <a:r>
              <a:rPr b="0" i="0" lang="en-US">
                <a:solidFill>
                  <a:srgbClr val="333333"/>
                </a:solidFill>
                <a:latin typeface="Open Sans"/>
                <a:ea typeface="Open Sans"/>
                <a:cs typeface="Open Sans"/>
                <a:sym typeface="Open Sans"/>
              </a:rPr>
              <a:t>Like the previous business link, each of the icons on this page will take the user to follow-on pages that provide tools they need for assessments, view best practices, cyber laws and insurance, cyber threat sharing, emergency response and recovery information and workforce development for cybersecurity. This page has does have a unique section on elections and cybersecurity resources.</a:t>
            </a:r>
            <a:endParaRPr/>
          </a:p>
          <a:p>
            <a:pPr indent="0" lvl="0" marL="0" rtl="0" algn="l">
              <a:spcBef>
                <a:spcPts val="0"/>
              </a:spcBef>
              <a:spcAft>
                <a:spcPts val="0"/>
              </a:spcAft>
              <a:buNone/>
            </a:pPr>
            <a:r>
              <a:t/>
            </a:r>
            <a:endParaRPr/>
          </a:p>
        </p:txBody>
      </p:sp>
      <p:sp>
        <p:nvSpPr>
          <p:cNvPr id="284" name="Google Shape;284;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The next topic covers Emergency Response and Recovery. This is where the Emergency Manager Cybersecurity Toolkit is located. If you click on any of these three icons, you will see the following topic box (click next slide)</a:t>
            </a:r>
            <a:endParaRPr/>
          </a:p>
        </p:txBody>
      </p:sp>
      <p:sp>
        <p:nvSpPr>
          <p:cNvPr id="296" name="Google Shape;296;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a:solidFill>
                  <a:srgbClr val="333333"/>
                </a:solidFill>
                <a:latin typeface="Open Sans"/>
                <a:ea typeface="Open Sans"/>
                <a:cs typeface="Open Sans"/>
                <a:sym typeface="Open Sans"/>
              </a:rPr>
              <a:t>Once you click on the Emergency Response and Recovery box, it will take you to this page. The top portion of the page provides an overview. This states determining which organizations should be involved and the roles they will play has proven challenging at all levels of government for nontraditional catastrophic emergencies such as a cyber attack. </a:t>
            </a:r>
            <a:endParaRPr/>
          </a:p>
          <a:p>
            <a:pPr indent="0" lvl="0" marL="0" rtl="0" algn="l">
              <a:spcBef>
                <a:spcPts val="0"/>
              </a:spcBef>
              <a:spcAft>
                <a:spcPts val="0"/>
              </a:spcAft>
              <a:buNone/>
            </a:pPr>
            <a:r>
              <a:t/>
            </a:r>
            <a:endParaRPr b="0" i="0">
              <a:solidFill>
                <a:srgbClr val="333333"/>
              </a:solidFill>
              <a:latin typeface="Open Sans"/>
              <a:ea typeface="Open Sans"/>
              <a:cs typeface="Open Sans"/>
              <a:sym typeface="Open Sans"/>
            </a:endParaRPr>
          </a:p>
          <a:p>
            <a:pPr indent="0" lvl="0" marL="0" rtl="0" algn="l">
              <a:spcBef>
                <a:spcPts val="0"/>
              </a:spcBef>
              <a:spcAft>
                <a:spcPts val="0"/>
              </a:spcAft>
              <a:buNone/>
            </a:pPr>
            <a:r>
              <a:rPr b="0" i="0" lang="en-US">
                <a:solidFill>
                  <a:srgbClr val="333333"/>
                </a:solidFill>
                <a:latin typeface="Open Sans"/>
                <a:ea typeface="Open Sans"/>
                <a:cs typeface="Open Sans"/>
                <a:sym typeface="Open Sans"/>
              </a:rPr>
              <a:t>This page provides links and information regarding a cyber emergency versus an incident and how to report a cybercrime. </a:t>
            </a:r>
            <a:endParaRPr/>
          </a:p>
          <a:p>
            <a:pPr indent="0" lvl="0" marL="0" rtl="0" algn="l">
              <a:spcBef>
                <a:spcPts val="0"/>
              </a:spcBef>
              <a:spcAft>
                <a:spcPts val="0"/>
              </a:spcAft>
              <a:buNone/>
            </a:pPr>
            <a:r>
              <a:t/>
            </a:r>
            <a:endParaRPr b="0" i="0">
              <a:solidFill>
                <a:srgbClr val="333333"/>
              </a:solidFill>
              <a:latin typeface="Open Sans"/>
              <a:ea typeface="Open Sans"/>
              <a:cs typeface="Open Sans"/>
              <a:sym typeface="Open Sans"/>
            </a:endParaRPr>
          </a:p>
          <a:p>
            <a:pPr indent="0" lvl="0" marL="0" rtl="0" algn="l">
              <a:spcBef>
                <a:spcPts val="0"/>
              </a:spcBef>
              <a:spcAft>
                <a:spcPts val="0"/>
              </a:spcAft>
              <a:buNone/>
            </a:pPr>
            <a:r>
              <a:rPr b="0" i="0" lang="en-US">
                <a:solidFill>
                  <a:srgbClr val="333333"/>
                </a:solidFill>
                <a:latin typeface="Open Sans"/>
                <a:ea typeface="Open Sans"/>
                <a:cs typeface="Open Sans"/>
                <a:sym typeface="Open Sans"/>
              </a:rPr>
              <a:t>In the center of the page is the Emergency Manager’s Cybersecurity Toolbox which I will show you in the next slide.</a:t>
            </a:r>
            <a:endParaRPr/>
          </a:p>
          <a:p>
            <a:pPr indent="0" lvl="0" marL="0" rtl="0" algn="l">
              <a:spcBef>
                <a:spcPts val="0"/>
              </a:spcBef>
              <a:spcAft>
                <a:spcPts val="0"/>
              </a:spcAft>
              <a:buNone/>
            </a:pPr>
            <a:r>
              <a:t/>
            </a:r>
            <a:endParaRPr b="0" i="0">
              <a:solidFill>
                <a:srgbClr val="333333"/>
              </a:solidFill>
              <a:latin typeface="Open Sans"/>
              <a:ea typeface="Open Sans"/>
              <a:cs typeface="Open Sans"/>
              <a:sym typeface="Open Sans"/>
            </a:endParaRPr>
          </a:p>
        </p:txBody>
      </p:sp>
      <p:sp>
        <p:nvSpPr>
          <p:cNvPr id="304" name="Google Shape;304;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Here are all the links to the Emergency Manager’s Cybersecurity Toolkit, which includes instructions for using the toolkit, an awareness survey, a cybersecurity incident response plan template, a cybersecurity training and exercise guide, a cyber resiliency and response state guide and additional resources. Next, I am going to briefly review the Cybersecurity Incident Response Planning Template. </a:t>
            </a:r>
            <a:endParaRPr/>
          </a:p>
        </p:txBody>
      </p:sp>
      <p:sp>
        <p:nvSpPr>
          <p:cNvPr id="314" name="Google Shape;314;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When you visit the site, you will see 6 different icons</a:t>
            </a:r>
            <a:endParaRPr/>
          </a:p>
          <a:p>
            <a:pPr indent="0" lvl="0" marL="0" rtl="0" algn="l">
              <a:spcBef>
                <a:spcPts val="0"/>
              </a:spcBef>
              <a:spcAft>
                <a:spcPts val="0"/>
              </a:spcAft>
              <a:buNone/>
            </a:pPr>
            <a:r>
              <a:t/>
            </a:r>
            <a:endParaRPr/>
          </a:p>
        </p:txBody>
      </p:sp>
      <p:sp>
        <p:nvSpPr>
          <p:cNvPr id="323" name="Google Shape;323;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Here are some important quick response guides that you can follow, when it comes to reporting a Cyber crime. </a:t>
            </a:r>
            <a:endParaRPr/>
          </a:p>
        </p:txBody>
      </p:sp>
      <p:sp>
        <p:nvSpPr>
          <p:cNvPr id="332" name="Google Shape;332;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Here are some important quick response guides that you can follow, when it comes to reporting a Cyber crime. </a:t>
            </a:r>
            <a:endParaRPr/>
          </a:p>
        </p:txBody>
      </p:sp>
      <p:sp>
        <p:nvSpPr>
          <p:cNvPr id="348" name="Google Shape;348;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Here are some important quick response guides that you can follow, when it comes to reporting a Cyber crime. </a:t>
            </a:r>
            <a:endParaRPr/>
          </a:p>
        </p:txBody>
      </p:sp>
      <p:sp>
        <p:nvSpPr>
          <p:cNvPr id="364" name="Google Shape;364;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US" sz="1100" cap="none">
                <a:solidFill>
                  <a:srgbClr val="333333"/>
                </a:solidFill>
                <a:latin typeface="Arial"/>
                <a:ea typeface="Arial"/>
                <a:cs typeface="Arial"/>
                <a:sym typeface="Arial"/>
              </a:rPr>
              <a:t>THE INDIANA CYBERSECURITY LAW (HEA 1169) WENT INTO EFFECT ON JULY 1, 2021. </a:t>
            </a:r>
            <a:endParaRPr/>
          </a:p>
          <a:p>
            <a:pPr indent="0" lvl="0" marL="0" rtl="0" algn="l">
              <a:spcBef>
                <a:spcPts val="0"/>
              </a:spcBef>
              <a:spcAft>
                <a:spcPts val="0"/>
              </a:spcAft>
              <a:buNone/>
            </a:pPr>
            <a:r>
              <a:t/>
            </a:r>
            <a:endParaRPr b="1" i="0" sz="1100" cap="none">
              <a:solidFill>
                <a:srgbClr val="333333"/>
              </a:solidFill>
              <a:latin typeface="Arial"/>
              <a:ea typeface="Arial"/>
              <a:cs typeface="Arial"/>
              <a:sym typeface="Arial"/>
            </a:endParaRPr>
          </a:p>
          <a:p>
            <a:pPr indent="0" lvl="0" marL="0" rtl="0" algn="l">
              <a:spcBef>
                <a:spcPts val="0"/>
              </a:spcBef>
              <a:spcAft>
                <a:spcPts val="0"/>
              </a:spcAft>
              <a:buNone/>
            </a:pPr>
            <a:r>
              <a:rPr b="0" i="0" lang="en-US" sz="1100">
                <a:solidFill>
                  <a:srgbClr val="333333"/>
                </a:solidFill>
                <a:latin typeface="Arial"/>
                <a:ea typeface="Arial"/>
                <a:cs typeface="Arial"/>
                <a:sym typeface="Arial"/>
              </a:rPr>
              <a:t>The following groups are required, within 48 hours of discovery to report cybersecurity incidents to the Indiana Office of Technology:</a:t>
            </a:r>
            <a:br>
              <a:rPr lang="en-US" sz="1100">
                <a:latin typeface="Arial"/>
                <a:ea typeface="Arial"/>
                <a:cs typeface="Arial"/>
                <a:sym typeface="Arial"/>
              </a:rPr>
            </a:br>
            <a:br>
              <a:rPr lang="en-US" sz="1100">
                <a:latin typeface="Arial"/>
                <a:ea typeface="Arial"/>
                <a:cs typeface="Arial"/>
                <a:sym typeface="Arial"/>
              </a:rPr>
            </a:br>
            <a:r>
              <a:rPr b="0" i="0" lang="en-US" sz="1100">
                <a:solidFill>
                  <a:srgbClr val="333333"/>
                </a:solidFill>
                <a:latin typeface="Arial"/>
                <a:ea typeface="Arial"/>
                <a:cs typeface="Arial"/>
                <a:sym typeface="Arial"/>
              </a:rPr>
              <a:t>Counties, municipalities, townships, school corporations, library districts, local housing authorities, fire protection districts, public transportation corporations, local building authorities, local hospital authorities or corporations, local airport authorities, special service districts, special taxing districts or other separate local governmental entities that may sue and be sued.</a:t>
            </a:r>
            <a:endParaRPr/>
          </a:p>
          <a:p>
            <a:pPr indent="0" lvl="0" marL="0" rtl="0" algn="l">
              <a:spcBef>
                <a:spcPts val="0"/>
              </a:spcBef>
              <a:spcAft>
                <a:spcPts val="0"/>
              </a:spcAft>
              <a:buNone/>
            </a:pPr>
            <a:r>
              <a:t/>
            </a:r>
            <a:endParaRPr b="1"/>
          </a:p>
        </p:txBody>
      </p:sp>
      <p:sp>
        <p:nvSpPr>
          <p:cNvPr id="380" name="Google Shape;380;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184fad321a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184fad321ad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 with all things….</a:t>
            </a:r>
            <a:endParaRPr/>
          </a:p>
        </p:txBody>
      </p:sp>
      <p:sp>
        <p:nvSpPr>
          <p:cNvPr id="108" name="Google Shape;10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914400" y="1122363"/>
            <a:ext cx="103632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45"/>
          <p:cNvSpPr/>
          <p:nvPr>
            <p:ph idx="2" type="pic"/>
          </p:nvPr>
        </p:nvSpPr>
        <p:spPr>
          <a:xfrm>
            <a:off x="5183188" y="987427"/>
            <a:ext cx="6172200" cy="4873625"/>
          </a:xfrm>
          <a:prstGeom prst="rect">
            <a:avLst/>
          </a:prstGeom>
          <a:noFill/>
          <a:ln>
            <a:noFill/>
          </a:ln>
        </p:spPr>
      </p:sp>
      <p:sp>
        <p:nvSpPr>
          <p:cNvPr id="71" name="Google Shape;71;p4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2" name="Google Shape;72;p4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4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4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4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4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4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1" name="Shape 81"/>
        <p:cNvGrpSpPr/>
        <p:nvPr/>
      </p:nvGrpSpPr>
      <p:grpSpPr>
        <a:xfrm>
          <a:off x="0" y="0"/>
          <a:ext cx="0" cy="0"/>
          <a:chOff x="0" y="0"/>
          <a:chExt cx="0" cy="0"/>
        </a:xfrm>
      </p:grpSpPr>
      <p:sp>
        <p:nvSpPr>
          <p:cNvPr id="82" name="Google Shape;82;p47"/>
          <p:cNvSpPr txBox="1"/>
          <p:nvPr>
            <p:ph type="title"/>
          </p:nvPr>
        </p:nvSpPr>
        <p:spPr>
          <a:xfrm rot="5400000">
            <a:off x="7133432"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47"/>
          <p:cNvSpPr txBox="1"/>
          <p:nvPr>
            <p:ph idx="1" type="body"/>
          </p:nvPr>
        </p:nvSpPr>
        <p:spPr>
          <a:xfrm rot="5400000">
            <a:off x="1799432"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4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4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4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1" y="1709740"/>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8"/>
          <p:cNvSpPr txBox="1"/>
          <p:nvPr>
            <p:ph idx="1" type="body"/>
          </p:nvPr>
        </p:nvSpPr>
        <p:spPr>
          <a:xfrm>
            <a:off x="831851" y="4589465"/>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LD Statement">
  <p:cSld name="BOLD Statement">
    <p:spTree>
      <p:nvGrpSpPr>
        <p:cNvPr id="33" name="Shape 33"/>
        <p:cNvGrpSpPr/>
        <p:nvPr/>
      </p:nvGrpSpPr>
      <p:grpSpPr>
        <a:xfrm>
          <a:off x="0" y="0"/>
          <a:ext cx="0" cy="0"/>
          <a:chOff x="0" y="0"/>
          <a:chExt cx="0" cy="0"/>
        </a:xfrm>
      </p:grpSpPr>
      <p:sp>
        <p:nvSpPr>
          <p:cNvPr id="34" name="Google Shape;34;p39"/>
          <p:cNvSpPr/>
          <p:nvPr/>
        </p:nvSpPr>
        <p:spPr>
          <a:xfrm>
            <a:off x="0" y="0"/>
            <a:ext cx="12192000" cy="6858000"/>
          </a:xfrm>
          <a:prstGeom prst="rect">
            <a:avLst/>
          </a:prstGeom>
          <a:solidFill>
            <a:srgbClr val="18285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 name="Google Shape;35;p39"/>
          <p:cNvSpPr txBox="1"/>
          <p:nvPr>
            <p:ph type="ctrTitle"/>
          </p:nvPr>
        </p:nvSpPr>
        <p:spPr>
          <a:xfrm>
            <a:off x="1524000" y="2498955"/>
            <a:ext cx="9144000" cy="1860089"/>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6" name="Shape 36"/>
        <p:cNvGrpSpPr/>
        <p:nvPr/>
      </p:nvGrpSpPr>
      <p:grpSpPr>
        <a:xfrm>
          <a:off x="0" y="0"/>
          <a:ext cx="0" cy="0"/>
          <a:chOff x="0" y="0"/>
          <a:chExt cx="0" cy="0"/>
        </a:xfrm>
      </p:grpSpPr>
      <p:sp>
        <p:nvSpPr>
          <p:cNvPr id="37" name="Google Shape;37;p40"/>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4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4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4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4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3" name="Shape 43"/>
        <p:cNvGrpSpPr/>
        <p:nvPr/>
      </p:nvGrpSpPr>
      <p:grpSpPr>
        <a:xfrm>
          <a:off x="0" y="0"/>
          <a:ext cx="0" cy="0"/>
          <a:chOff x="0" y="0"/>
          <a:chExt cx="0" cy="0"/>
        </a:xfrm>
      </p:grpSpPr>
      <p:sp>
        <p:nvSpPr>
          <p:cNvPr id="44" name="Google Shape;44;p41"/>
          <p:cNvSpPr txBox="1"/>
          <p:nvPr>
            <p:ph type="title"/>
          </p:nvPr>
        </p:nvSpPr>
        <p:spPr>
          <a:xfrm>
            <a:off x="839788"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41"/>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41"/>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41"/>
          <p:cNvSpPr txBox="1"/>
          <p:nvPr>
            <p:ph idx="3" type="body"/>
          </p:nvPr>
        </p:nvSpPr>
        <p:spPr>
          <a:xfrm>
            <a:off x="6172201"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41"/>
          <p:cNvSpPr txBox="1"/>
          <p:nvPr>
            <p:ph idx="4" type="body"/>
          </p:nvPr>
        </p:nvSpPr>
        <p:spPr>
          <a:xfrm>
            <a:off x="6172201"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4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4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4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42"/>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4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4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4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4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44"/>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4" name="Google Shape;64;p4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5"/>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www.in.gov/gov/files/EO_17-11.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7.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4.png"/><Relationship Id="rId4" Type="http://schemas.openxmlformats.org/officeDocument/2006/relationships/image" Target="../media/image15.png"/><Relationship Id="rId5"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8.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3.jpg"/><Relationship Id="rId4" Type="http://schemas.openxmlformats.org/officeDocument/2006/relationships/hyperlink" Target="mailto:Romeroclm@iot.in.gov"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1.jp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ibm.com/security/data-breach" TargetMode="External"/><Relationship Id="rId4" Type="http://schemas.openxmlformats.org/officeDocument/2006/relationships/hyperlink" Target="https://www.verizon.com/business/resources/reports/2021-data-breach-investigations-report.pdfx?mkt_tok=MTU3LUlQVy04NDYAAAGCnSPdCJOSdAFifG0IdzWmsj1YFMrI9u449EmWg6pDFzPUawGJJkkn4EnsBYJoFvo8obB_XHL38FdaW63sVeeNrIUdRgo1gwfy-8CxnG-l7GhU4kqs" TargetMode="External"/><Relationship Id="rId5" Type="http://schemas.openxmlformats.org/officeDocument/2006/relationships/hyperlink" Target="https://www.verizon.com/business/resources/reports/2021-data-breach-investigations-report.pdfx?mkt_tok=MTU3LUlQVy04NDYAAAGCnSPdCJOSdAFifG0IdzWmsj1YFMrI9u449EmWg6pDFzPUawGJJkkn4EnsBYJoFvo8obB_XHL38FdaW63sVeeNrIUdRgo1gwfy-8CxnG-l7GhU4kqs" TargetMode="External"/><Relationship Id="rId6" Type="http://schemas.openxmlformats.org/officeDocument/2006/relationships/hyperlink" Target="https://www.csoonline.com/article/3153707/top-cybersecurity-facts-figures-and-statistics.html" TargetMode="External"/><Relationship Id="rId7" Type="http://schemas.openxmlformats.org/officeDocument/2006/relationships/hyperlink" Target="https://cybersecurityventures.com/cybercrime-damage-costs-10-trillion-by-2025/"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 name="Shape 90"/>
        <p:cNvGrpSpPr/>
        <p:nvPr/>
      </p:nvGrpSpPr>
      <p:grpSpPr>
        <a:xfrm>
          <a:off x="0" y="0"/>
          <a:ext cx="0" cy="0"/>
          <a:chOff x="0" y="0"/>
          <a:chExt cx="0" cy="0"/>
        </a:xfrm>
      </p:grpSpPr>
      <p:sp>
        <p:nvSpPr>
          <p:cNvPr id="91" name="Google Shape;91;p1"/>
          <p:cNvSpPr txBox="1"/>
          <p:nvPr>
            <p:ph type="ctrTitle"/>
          </p:nvPr>
        </p:nvSpPr>
        <p:spPr>
          <a:xfrm>
            <a:off x="914400" y="1122362"/>
            <a:ext cx="10363200" cy="3023509"/>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b="1" lang="en-US"/>
            </a:br>
            <a:br>
              <a:rPr b="1" lang="en-US"/>
            </a:br>
            <a:br>
              <a:rPr b="1" lang="en-US"/>
            </a:br>
            <a:br>
              <a:rPr b="1" lang="en-US"/>
            </a:br>
            <a:r>
              <a:rPr b="1" lang="en-US"/>
              <a:t>The Human Side of Cybersecurity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4" name="Shape 164"/>
        <p:cNvGrpSpPr/>
        <p:nvPr/>
      </p:nvGrpSpPr>
      <p:grpSpPr>
        <a:xfrm>
          <a:off x="0" y="0"/>
          <a:ext cx="0" cy="0"/>
          <a:chOff x="0" y="0"/>
          <a:chExt cx="0" cy="0"/>
        </a:xfrm>
      </p:grpSpPr>
      <p:sp>
        <p:nvSpPr>
          <p:cNvPr id="165" name="Google Shape;165;p10"/>
          <p:cNvSpPr txBox="1"/>
          <p:nvPr>
            <p:ph type="ctrTitle"/>
          </p:nvPr>
        </p:nvSpPr>
        <p:spPr>
          <a:xfrm>
            <a:off x="914400" y="1122363"/>
            <a:ext cx="103632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sz="6000"/>
              <a:t>Our Cyber Charge: </a:t>
            </a:r>
            <a:br>
              <a:rPr lang="en-US" sz="6000"/>
            </a:br>
            <a:r>
              <a:rPr lang="en-US" sz="6000"/>
              <a:t>Keep Being Courageous </a:t>
            </a:r>
            <a:endParaRPr/>
          </a:p>
        </p:txBody>
      </p:sp>
      <p:sp>
        <p:nvSpPr>
          <p:cNvPr id="166" name="Google Shape;166;p1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1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1"/>
          <p:cNvSpPr/>
          <p:nvPr/>
        </p:nvSpPr>
        <p:spPr>
          <a:xfrm flipH="1">
            <a:off x="8576720" y="3335867"/>
            <a:ext cx="3291840" cy="3200400"/>
          </a:xfrm>
          <a:prstGeom prst="rtTriangl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1"/>
          <p:cNvSpPr/>
          <p:nvPr/>
        </p:nvSpPr>
        <p:spPr>
          <a:xfrm>
            <a:off x="641774" y="623275"/>
            <a:ext cx="10905053" cy="5607882"/>
          </a:xfrm>
          <a:prstGeom prst="rect">
            <a:avLst/>
          </a:prstGeom>
          <a:noFill/>
          <a:ln cap="flat" cmpd="sng" w="1905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1"/>
          <p:cNvSpPr txBox="1"/>
          <p:nvPr>
            <p:ph type="ctrTitle"/>
          </p:nvPr>
        </p:nvSpPr>
        <p:spPr>
          <a:xfrm>
            <a:off x="4544742" y="1581326"/>
            <a:ext cx="6705067" cy="377956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800"/>
              <a:buFont typeface="Calibri"/>
              <a:buNone/>
            </a:pPr>
            <a:br>
              <a:rPr lang="en-US" sz="3800"/>
            </a:br>
            <a:r>
              <a:rPr lang="en-US" sz="3800"/>
              <a:t>“Courage is </a:t>
            </a:r>
            <a:br>
              <a:rPr lang="en-US" sz="3800"/>
            </a:br>
            <a:r>
              <a:rPr lang="en-US" sz="3800"/>
              <a:t>resistance to fear, </a:t>
            </a:r>
            <a:br>
              <a:rPr lang="en-US" sz="3800"/>
            </a:br>
            <a:r>
              <a:rPr lang="en-US" sz="3800"/>
              <a:t>mastery of fear, </a:t>
            </a:r>
            <a:br>
              <a:rPr lang="en-US" sz="3800"/>
            </a:br>
            <a:r>
              <a:rPr b="1" lang="en-US" sz="3800"/>
              <a:t>NOT</a:t>
            </a:r>
            <a:r>
              <a:rPr lang="en-US" sz="3800"/>
              <a:t> absence of fear.”</a:t>
            </a:r>
            <a:br>
              <a:rPr lang="en-US" sz="3800"/>
            </a:br>
            <a:r>
              <a:rPr lang="en-US" sz="3800"/>
              <a:t>~Mark Twain</a:t>
            </a:r>
            <a:br>
              <a:rPr lang="en-US" sz="3800"/>
            </a:br>
            <a:r>
              <a:rPr lang="en-US" sz="3800"/>
              <a:t> </a:t>
            </a:r>
            <a:endParaRPr/>
          </a:p>
        </p:txBody>
      </p:sp>
      <p:sp>
        <p:nvSpPr>
          <p:cNvPr id="176" name="Google Shape;176;p11"/>
          <p:cNvSpPr txBox="1"/>
          <p:nvPr>
            <p:ph idx="1" type="subTitle"/>
          </p:nvPr>
        </p:nvSpPr>
        <p:spPr>
          <a:xfrm>
            <a:off x="1088365" y="2184951"/>
            <a:ext cx="2479588" cy="257232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2400"/>
              <a:buNone/>
            </a:pPr>
            <a:r>
              <a:rPr lang="en-US"/>
              <a:t>Courage Defined</a:t>
            </a:r>
            <a:endParaRPr/>
          </a:p>
        </p:txBody>
      </p:sp>
      <p:cxnSp>
        <p:nvCxnSpPr>
          <p:cNvPr id="177" name="Google Shape;177;p11"/>
          <p:cNvCxnSpPr/>
          <p:nvPr/>
        </p:nvCxnSpPr>
        <p:spPr>
          <a:xfrm>
            <a:off x="4056347" y="1852863"/>
            <a:ext cx="0" cy="3236495"/>
          </a:xfrm>
          <a:prstGeom prst="straightConnector1">
            <a:avLst/>
          </a:prstGeom>
          <a:noFill/>
          <a:ln cap="sq" cmpd="sng" w="19050">
            <a:solidFill>
              <a:srgbClr val="3F3F3F"/>
            </a:solidFill>
            <a:prstDash val="solid"/>
            <a:miter lim="800000"/>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2"/>
          <p:cNvSpPr txBox="1"/>
          <p:nvPr>
            <p:ph type="title"/>
          </p:nvPr>
        </p:nvSpPr>
        <p:spPr>
          <a:xfrm>
            <a:off x="685801" y="609600"/>
            <a:ext cx="8777795" cy="145626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Cyber Courage is…to Keep Learning </a:t>
            </a:r>
            <a:endParaRPr/>
          </a:p>
        </p:txBody>
      </p:sp>
      <p:sp>
        <p:nvSpPr>
          <p:cNvPr id="184" name="Google Shape;184;p12"/>
          <p:cNvSpPr txBox="1"/>
          <p:nvPr>
            <p:ph idx="1" type="body"/>
          </p:nvPr>
        </p:nvSpPr>
        <p:spPr>
          <a:xfrm>
            <a:off x="486297" y="2315171"/>
            <a:ext cx="9488976" cy="3649133"/>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en-US" sz="2600"/>
              <a:t>Attend conferences </a:t>
            </a:r>
            <a:endParaRPr/>
          </a:p>
          <a:p>
            <a:pPr indent="-228600" lvl="0" marL="228600" rtl="0" algn="l">
              <a:lnSpc>
                <a:spcPct val="90000"/>
              </a:lnSpc>
              <a:spcBef>
                <a:spcPts val="1000"/>
              </a:spcBef>
              <a:spcAft>
                <a:spcPts val="0"/>
              </a:spcAft>
              <a:buClr>
                <a:schemeClr val="dk1"/>
              </a:buClr>
              <a:buSzPct val="100000"/>
              <a:buChar char="•"/>
            </a:pPr>
            <a:r>
              <a:rPr lang="en-US" sz="2600"/>
              <a:t>Network with different sectors and professional backgrounds </a:t>
            </a:r>
            <a:endParaRPr/>
          </a:p>
          <a:p>
            <a:pPr indent="-228600" lvl="0" marL="228600" rtl="0" algn="l">
              <a:lnSpc>
                <a:spcPct val="90000"/>
              </a:lnSpc>
              <a:spcBef>
                <a:spcPts val="1000"/>
              </a:spcBef>
              <a:spcAft>
                <a:spcPts val="0"/>
              </a:spcAft>
              <a:buClr>
                <a:schemeClr val="dk1"/>
              </a:buClr>
              <a:buSzPct val="100000"/>
              <a:buChar char="•"/>
            </a:pPr>
            <a:r>
              <a:rPr lang="en-US" sz="2600"/>
              <a:t>Understand those you don’t agree with (d</a:t>
            </a:r>
            <a:r>
              <a:rPr lang="en-US" sz="2800"/>
              <a:t>ifferent perspectives </a:t>
            </a:r>
            <a:br>
              <a:rPr lang="en-US" sz="2800"/>
            </a:br>
            <a:r>
              <a:rPr lang="en-US" sz="2800"/>
              <a:t>help us grow)</a:t>
            </a:r>
            <a:endParaRPr sz="2600"/>
          </a:p>
          <a:p>
            <a:pPr indent="-228600" lvl="0" marL="228600" rtl="0" algn="l">
              <a:lnSpc>
                <a:spcPct val="90000"/>
              </a:lnSpc>
              <a:spcBef>
                <a:spcPts val="1000"/>
              </a:spcBef>
              <a:spcAft>
                <a:spcPts val="0"/>
              </a:spcAft>
              <a:buClr>
                <a:schemeClr val="dk1"/>
              </a:buClr>
              <a:buSzPct val="100000"/>
              <a:buChar char="•"/>
            </a:pPr>
            <a:r>
              <a:rPr lang="en-US" sz="2600"/>
              <a:t>Apply best practices from business and personal growth </a:t>
            </a:r>
            <a:br>
              <a:rPr lang="en-US" sz="2600"/>
            </a:br>
            <a:r>
              <a:rPr lang="en-US" sz="2600"/>
              <a:t>(not just cyber and technology practices) </a:t>
            </a:r>
            <a:endParaRPr/>
          </a:p>
          <a:p>
            <a:pPr indent="-228600" lvl="0" marL="228600" rtl="0" algn="l">
              <a:lnSpc>
                <a:spcPct val="90000"/>
              </a:lnSpc>
              <a:spcBef>
                <a:spcPts val="1000"/>
              </a:spcBef>
              <a:spcAft>
                <a:spcPts val="0"/>
              </a:spcAft>
              <a:buClr>
                <a:schemeClr val="dk1"/>
              </a:buClr>
              <a:buSzPct val="100000"/>
              <a:buChar char="•"/>
            </a:pPr>
            <a:r>
              <a:rPr lang="en-US" sz="2600"/>
              <a:t>Become proficient in psychology and behavior </a:t>
            </a:r>
            <a:endParaRPr/>
          </a:p>
          <a:p>
            <a:pPr indent="-228600" lvl="0" marL="228600" rtl="0" algn="l">
              <a:lnSpc>
                <a:spcPct val="90000"/>
              </a:lnSpc>
              <a:spcBef>
                <a:spcPts val="1000"/>
              </a:spcBef>
              <a:spcAft>
                <a:spcPts val="0"/>
              </a:spcAft>
              <a:buClr>
                <a:schemeClr val="dk1"/>
              </a:buClr>
              <a:buSzPct val="100000"/>
              <a:buChar char="•"/>
            </a:pPr>
            <a:r>
              <a:rPr lang="en-US" sz="2600"/>
              <a:t>Listen to Ted Talks and Podcasts </a:t>
            </a:r>
            <a:endParaRPr/>
          </a:p>
          <a:p>
            <a:pPr indent="-228600" lvl="0" marL="228600" rtl="0" algn="l">
              <a:lnSpc>
                <a:spcPct val="90000"/>
              </a:lnSpc>
              <a:spcBef>
                <a:spcPts val="1000"/>
              </a:spcBef>
              <a:spcAft>
                <a:spcPts val="0"/>
              </a:spcAft>
              <a:buClr>
                <a:schemeClr val="dk1"/>
              </a:buClr>
              <a:buSzPct val="100000"/>
              <a:buChar char="•"/>
            </a:pPr>
            <a:r>
              <a:rPr lang="en-US" sz="2600"/>
              <a:t>Read (or be read to) </a:t>
            </a:r>
            <a:endParaRPr/>
          </a:p>
          <a:p>
            <a:pPr indent="-87630" lvl="1" marL="685800" rtl="0" algn="l">
              <a:lnSpc>
                <a:spcPct val="90000"/>
              </a:lnSpc>
              <a:spcBef>
                <a:spcPts val="5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p:txBody>
      </p:sp>
      <p:pic>
        <p:nvPicPr>
          <p:cNvPr descr="The more you know - YouTube" id="185" name="Google Shape;185;p12"/>
          <p:cNvPicPr preferRelativeResize="0"/>
          <p:nvPr/>
        </p:nvPicPr>
        <p:blipFill rotWithShape="1">
          <a:blip r:embed="rId3">
            <a:alphaModFix/>
          </a:blip>
          <a:srcRect b="0" l="0" r="0" t="0"/>
          <a:stretch/>
        </p:blipFill>
        <p:spPr>
          <a:xfrm>
            <a:off x="7882902" y="3856204"/>
            <a:ext cx="4184741" cy="235740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3"/>
          <p:cNvSpPr txBox="1"/>
          <p:nvPr>
            <p:ph type="title"/>
          </p:nvPr>
        </p:nvSpPr>
        <p:spPr>
          <a:xfrm>
            <a:off x="685802" y="609600"/>
            <a:ext cx="6282266" cy="145626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Cyber Courage is…to Share</a:t>
            </a:r>
            <a:endParaRPr/>
          </a:p>
        </p:txBody>
      </p:sp>
      <p:sp>
        <p:nvSpPr>
          <p:cNvPr id="191" name="Google Shape;191;p13"/>
          <p:cNvSpPr txBox="1"/>
          <p:nvPr>
            <p:ph idx="1" type="body"/>
          </p:nvPr>
        </p:nvSpPr>
        <p:spPr>
          <a:xfrm>
            <a:off x="685802" y="1604433"/>
            <a:ext cx="9987740" cy="364913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Help those in your organization understand what you do and why by demystifying cybersecurity  </a:t>
            </a:r>
            <a:endParaRPr/>
          </a:p>
          <a:p>
            <a:pPr indent="-228600" lvl="0" marL="228600" rtl="0" algn="l">
              <a:lnSpc>
                <a:spcPct val="90000"/>
              </a:lnSpc>
              <a:spcBef>
                <a:spcPts val="1000"/>
              </a:spcBef>
              <a:spcAft>
                <a:spcPts val="0"/>
              </a:spcAft>
              <a:buClr>
                <a:schemeClr val="dk1"/>
              </a:buClr>
              <a:buSzPts val="2000"/>
              <a:buChar char="•"/>
            </a:pPr>
            <a:r>
              <a:rPr lang="en-US" sz="2000"/>
              <a:t>Share with the RIGHT people inside AND outside your organization </a:t>
            </a:r>
            <a:endParaRPr/>
          </a:p>
          <a:p>
            <a:pPr indent="-228600" lvl="0" marL="228600" rtl="0" algn="l">
              <a:lnSpc>
                <a:spcPct val="90000"/>
              </a:lnSpc>
              <a:spcBef>
                <a:spcPts val="1000"/>
              </a:spcBef>
              <a:spcAft>
                <a:spcPts val="0"/>
              </a:spcAft>
              <a:buClr>
                <a:schemeClr val="dk1"/>
              </a:buClr>
              <a:buSzPts val="2000"/>
              <a:buChar char="•"/>
            </a:pPr>
            <a:r>
              <a:rPr lang="en-US" sz="2000"/>
              <a:t>Have boundaries when sharing. Remember that full disclosure is not vulnerable, it’s unwise (aka stupid)  </a:t>
            </a:r>
            <a:endParaRPr/>
          </a:p>
          <a:p>
            <a:pPr indent="-228600" lvl="0" marL="228600" rtl="0" algn="l">
              <a:lnSpc>
                <a:spcPct val="90000"/>
              </a:lnSpc>
              <a:spcBef>
                <a:spcPts val="1000"/>
              </a:spcBef>
              <a:spcAft>
                <a:spcPts val="0"/>
              </a:spcAft>
              <a:buClr>
                <a:schemeClr val="dk1"/>
              </a:buClr>
              <a:buSzPts val="2000"/>
              <a:buChar char="•"/>
            </a:pPr>
            <a:r>
              <a:rPr lang="en-US" sz="2000"/>
              <a:t>Have empathy for those who are being courageous too – (it could have been you…)</a:t>
            </a:r>
            <a:endParaRPr/>
          </a:p>
          <a:p>
            <a:pPr indent="-101600" lvl="0" marL="228600" rtl="0" algn="l">
              <a:lnSpc>
                <a:spcPct val="90000"/>
              </a:lnSpc>
              <a:spcBef>
                <a:spcPts val="1000"/>
              </a:spcBef>
              <a:spcAft>
                <a:spcPts val="0"/>
              </a:spcAft>
              <a:buClr>
                <a:schemeClr val="dk1"/>
              </a:buClr>
              <a:buSzPts val="2000"/>
              <a:buNone/>
            </a:pPr>
            <a:r>
              <a:t/>
            </a:r>
            <a:endParaRPr sz="2000"/>
          </a:p>
          <a:p>
            <a:pPr indent="-101600" lvl="0" marL="228600" rtl="0" algn="l">
              <a:lnSpc>
                <a:spcPct val="90000"/>
              </a:lnSpc>
              <a:spcBef>
                <a:spcPts val="1000"/>
              </a:spcBef>
              <a:spcAft>
                <a:spcPts val="0"/>
              </a:spcAft>
              <a:buClr>
                <a:schemeClr val="dk1"/>
              </a:buClr>
              <a:buSzPts val="2000"/>
              <a:buNone/>
            </a:pPr>
            <a:r>
              <a:t/>
            </a:r>
            <a:endParaRPr sz="2000"/>
          </a:p>
        </p:txBody>
      </p:sp>
      <p:pic>
        <p:nvPicPr>
          <p:cNvPr descr="Shape, circle&#10;&#10;Description automatically generated" id="192" name="Google Shape;192;p13"/>
          <p:cNvPicPr preferRelativeResize="0"/>
          <p:nvPr/>
        </p:nvPicPr>
        <p:blipFill rotWithShape="1">
          <a:blip r:embed="rId3">
            <a:alphaModFix/>
          </a:blip>
          <a:srcRect b="0" l="0" r="0" t="0"/>
          <a:stretch/>
        </p:blipFill>
        <p:spPr>
          <a:xfrm>
            <a:off x="7138554" y="4331277"/>
            <a:ext cx="5053446" cy="252672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4"/>
          <p:cNvSpPr txBox="1"/>
          <p:nvPr>
            <p:ph type="title"/>
          </p:nvPr>
        </p:nvSpPr>
        <p:spPr>
          <a:xfrm>
            <a:off x="685802" y="609600"/>
            <a:ext cx="10350848" cy="145626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Cyber Courage is…to Take Risks </a:t>
            </a:r>
            <a:endParaRPr/>
          </a:p>
        </p:txBody>
      </p:sp>
      <p:sp>
        <p:nvSpPr>
          <p:cNvPr id="198" name="Google Shape;198;p14"/>
          <p:cNvSpPr txBox="1"/>
          <p:nvPr>
            <p:ph idx="1" type="body"/>
          </p:nvPr>
        </p:nvSpPr>
        <p:spPr>
          <a:xfrm>
            <a:off x="669868" y="1909311"/>
            <a:ext cx="10852263" cy="364913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en-US" sz="2200"/>
              <a:t>Be innovative – “Creativity is thinking up new things. Innovation is doing new things.” </a:t>
            </a:r>
            <a:endParaRPr/>
          </a:p>
          <a:p>
            <a:pPr indent="-228600" lvl="0" marL="228600" rtl="0" algn="l">
              <a:lnSpc>
                <a:spcPct val="90000"/>
              </a:lnSpc>
              <a:spcBef>
                <a:spcPts val="1000"/>
              </a:spcBef>
              <a:spcAft>
                <a:spcPts val="0"/>
              </a:spcAft>
              <a:buClr>
                <a:schemeClr val="dk1"/>
              </a:buClr>
              <a:buSzPts val="2200"/>
              <a:buChar char="•"/>
            </a:pPr>
            <a:r>
              <a:rPr lang="en-US" sz="2200"/>
              <a:t>Be uncomfortable –  If you are comfortable with all your cyber practices, you probably are not being that courageous. </a:t>
            </a:r>
            <a:endParaRPr/>
          </a:p>
          <a:p>
            <a:pPr indent="-228600" lvl="0" marL="228600" rtl="0" algn="l">
              <a:lnSpc>
                <a:spcPct val="90000"/>
              </a:lnSpc>
              <a:spcBef>
                <a:spcPts val="1000"/>
              </a:spcBef>
              <a:spcAft>
                <a:spcPts val="0"/>
              </a:spcAft>
              <a:buClr>
                <a:schemeClr val="dk1"/>
              </a:buClr>
              <a:buSzPts val="2200"/>
              <a:buChar char="•"/>
            </a:pPr>
            <a:r>
              <a:rPr lang="en-US" sz="2200"/>
              <a:t>Embrace your vendors - If you have vendors, you are already at risk. Embrace it and apply what you have learned. </a:t>
            </a:r>
            <a:endParaRPr/>
          </a:p>
          <a:p>
            <a:pPr indent="-228600" lvl="0" marL="228600" rtl="0" algn="l">
              <a:lnSpc>
                <a:spcPct val="90000"/>
              </a:lnSpc>
              <a:spcBef>
                <a:spcPts val="1000"/>
              </a:spcBef>
              <a:spcAft>
                <a:spcPts val="0"/>
              </a:spcAft>
              <a:buClr>
                <a:schemeClr val="dk1"/>
              </a:buClr>
              <a:buSzPts val="2200"/>
              <a:buChar char="•"/>
            </a:pPr>
            <a:r>
              <a:rPr lang="en-US" sz="2200"/>
              <a:t>Regulators are people too – they want your systems to be protected as much as you do; it is not “Us vs The Regulators;” It is “Our Industry vs. Bad Cyber Actors". </a:t>
            </a:r>
            <a:endParaRPr/>
          </a:p>
          <a:p>
            <a:pPr indent="-88900" lvl="0" marL="228600" rtl="0" algn="l">
              <a:lnSpc>
                <a:spcPct val="90000"/>
              </a:lnSpc>
              <a:spcBef>
                <a:spcPts val="1000"/>
              </a:spcBef>
              <a:spcAft>
                <a:spcPts val="0"/>
              </a:spcAft>
              <a:buClr>
                <a:schemeClr val="dk1"/>
              </a:buClr>
              <a:buSzPts val="2200"/>
              <a:buNone/>
            </a:pPr>
            <a:r>
              <a:t/>
            </a:r>
            <a:endParaRPr sz="2200"/>
          </a:p>
          <a:p>
            <a:pPr indent="-88900" lvl="0" marL="228600" rtl="0" algn="l">
              <a:lnSpc>
                <a:spcPct val="90000"/>
              </a:lnSpc>
              <a:spcBef>
                <a:spcPts val="1000"/>
              </a:spcBef>
              <a:spcAft>
                <a:spcPts val="0"/>
              </a:spcAft>
              <a:buClr>
                <a:schemeClr val="dk1"/>
              </a:buClr>
              <a:buSzPts val="2200"/>
              <a:buNone/>
            </a:pPr>
            <a:r>
              <a:t/>
            </a:r>
            <a:endParaRPr sz="2200"/>
          </a:p>
        </p:txBody>
      </p:sp>
      <p:pic>
        <p:nvPicPr>
          <p:cNvPr descr="Understanding how to fail: the essential ingredient of radical innovation  (final of a multi-part series) - Digitally Cognizant" id="199" name="Google Shape;199;p14"/>
          <p:cNvPicPr preferRelativeResize="0"/>
          <p:nvPr/>
        </p:nvPicPr>
        <p:blipFill rotWithShape="1">
          <a:blip r:embed="rId3">
            <a:alphaModFix/>
          </a:blip>
          <a:srcRect b="0" l="0" r="0" t="0"/>
          <a:stretch/>
        </p:blipFill>
        <p:spPr>
          <a:xfrm>
            <a:off x="1804750" y="4831860"/>
            <a:ext cx="8246225" cy="202614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3" name="Shape 203"/>
        <p:cNvGrpSpPr/>
        <p:nvPr/>
      </p:nvGrpSpPr>
      <p:grpSpPr>
        <a:xfrm>
          <a:off x="0" y="0"/>
          <a:ext cx="0" cy="0"/>
          <a:chOff x="0" y="0"/>
          <a:chExt cx="0" cy="0"/>
        </a:xfrm>
      </p:grpSpPr>
      <p:sp>
        <p:nvSpPr>
          <p:cNvPr id="204" name="Google Shape;204;p15"/>
          <p:cNvSpPr txBox="1"/>
          <p:nvPr>
            <p:ph type="ctrTitle"/>
          </p:nvPr>
        </p:nvSpPr>
        <p:spPr>
          <a:xfrm>
            <a:off x="914400" y="1122363"/>
            <a:ext cx="103632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sz="6000"/>
              <a:t>Join Me In The “Arena”</a:t>
            </a:r>
            <a:endParaRPr/>
          </a:p>
        </p:txBody>
      </p:sp>
      <p:sp>
        <p:nvSpPr>
          <p:cNvPr id="205" name="Google Shape;205;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0" name="Shape 210"/>
        <p:cNvGrpSpPr/>
        <p:nvPr/>
      </p:nvGrpSpPr>
      <p:grpSpPr>
        <a:xfrm>
          <a:off x="0" y="0"/>
          <a:ext cx="0" cy="0"/>
          <a:chOff x="0" y="0"/>
          <a:chExt cx="0" cy="0"/>
        </a:xfrm>
      </p:grpSpPr>
      <p:sp>
        <p:nvSpPr>
          <p:cNvPr id="211" name="Google Shape;211;p16"/>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6"/>
          <p:cNvSpPr/>
          <p:nvPr/>
        </p:nvSpPr>
        <p:spPr>
          <a:xfrm>
            <a:off x="0" y="2"/>
            <a:ext cx="12192000" cy="4412583"/>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6"/>
          <p:cNvSpPr/>
          <p:nvPr/>
        </p:nvSpPr>
        <p:spPr>
          <a:xfrm>
            <a:off x="596464" y="551962"/>
            <a:ext cx="10999072" cy="4618549"/>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6"/>
          <p:cNvSpPr txBox="1"/>
          <p:nvPr>
            <p:ph type="ctrTitle"/>
          </p:nvPr>
        </p:nvSpPr>
        <p:spPr>
          <a:xfrm>
            <a:off x="1524000" y="1293338"/>
            <a:ext cx="9144000" cy="327459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1800"/>
              <a:buFont typeface="Calibri"/>
              <a:buNone/>
            </a:pPr>
            <a:r>
              <a:rPr lang="en-US" sz="1800"/>
              <a:t>"It is not the critic who counts; not the man who points out how the strong man stumbles, or where the doer of deeds could have done them better. The credit belongs to the man who is actually in the arena, whose face is marred by dust and sweat and blood; who strives valiantly; who errs, who comes short again and again, because there is no effort without error and shortcoming; but who does actually strive to do the deeds; who knows great enthusiasms, the great devotions; who spends himself in a worthy cause; who at the best knows in the end the triumph of high achievement, and who at the worst, if he fails, at least fails while daring greatly, so that his place shall never be with those cold and timid souls who neither know victory nor defeat."</a:t>
            </a:r>
            <a:endParaRPr sz="1800"/>
          </a:p>
        </p:txBody>
      </p:sp>
      <p:sp>
        <p:nvSpPr>
          <p:cNvPr id="215" name="Google Shape;215;p16"/>
          <p:cNvSpPr txBox="1"/>
          <p:nvPr>
            <p:ph idx="1" type="subTitle"/>
          </p:nvPr>
        </p:nvSpPr>
        <p:spPr>
          <a:xfrm>
            <a:off x="1524000" y="5514052"/>
            <a:ext cx="9144000" cy="65191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lang="en-US" sz="2000"/>
              <a:t>President </a:t>
            </a:r>
            <a:br>
              <a:rPr lang="en-US" sz="2000"/>
            </a:br>
            <a:r>
              <a:rPr lang="en-US" sz="2000"/>
              <a:t>Theodore Roosevelt </a:t>
            </a:r>
            <a:endParaRPr sz="2000"/>
          </a:p>
        </p:txBody>
      </p:sp>
      <p:cxnSp>
        <p:nvCxnSpPr>
          <p:cNvPr id="216" name="Google Shape;216;p16"/>
          <p:cNvCxnSpPr/>
          <p:nvPr/>
        </p:nvCxnSpPr>
        <p:spPr>
          <a:xfrm rot="10800000">
            <a:off x="596464" y="6354708"/>
            <a:ext cx="11000232" cy="0"/>
          </a:xfrm>
          <a:prstGeom prst="straightConnector1">
            <a:avLst/>
          </a:prstGeom>
          <a:noFill/>
          <a:ln cap="flat" cmpd="sng" w="101600">
            <a:solidFill>
              <a:schemeClr val="accent4"/>
            </a:solidFill>
            <a:prstDash val="solid"/>
            <a:miter lim="800000"/>
            <a:headEnd len="sm" w="sm" type="none"/>
            <a:tailEnd len="sm" w="sm"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0" name="Shape 220"/>
        <p:cNvGrpSpPr/>
        <p:nvPr/>
      </p:nvGrpSpPr>
      <p:grpSpPr>
        <a:xfrm>
          <a:off x="0" y="0"/>
          <a:ext cx="0" cy="0"/>
          <a:chOff x="0" y="0"/>
          <a:chExt cx="0" cy="0"/>
        </a:xfrm>
      </p:grpSpPr>
      <p:sp>
        <p:nvSpPr>
          <p:cNvPr id="221" name="Google Shape;221;p17"/>
          <p:cNvSpPr txBox="1"/>
          <p:nvPr>
            <p:ph type="ctrTitle"/>
          </p:nvPr>
        </p:nvSpPr>
        <p:spPr>
          <a:xfrm>
            <a:off x="914400" y="1122363"/>
            <a:ext cx="103632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sz="6000"/>
              <a:t>The State’s “Arena”</a:t>
            </a:r>
            <a:endParaRPr/>
          </a:p>
        </p:txBody>
      </p:sp>
      <p:sp>
        <p:nvSpPr>
          <p:cNvPr id="222" name="Google Shape;222;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8" name="Shape 228"/>
        <p:cNvGrpSpPr/>
        <p:nvPr/>
      </p:nvGrpSpPr>
      <p:grpSpPr>
        <a:xfrm>
          <a:off x="0" y="0"/>
          <a:ext cx="0" cy="0"/>
          <a:chOff x="0" y="0"/>
          <a:chExt cx="0" cy="0"/>
        </a:xfrm>
      </p:grpSpPr>
      <p:sp>
        <p:nvSpPr>
          <p:cNvPr id="229" name="Google Shape;229;p18"/>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8"/>
          <p:cNvSpPr txBox="1"/>
          <p:nvPr>
            <p:ph type="title"/>
          </p:nvPr>
        </p:nvSpPr>
        <p:spPr>
          <a:xfrm>
            <a:off x="841248" y="548640"/>
            <a:ext cx="3600860" cy="543153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000"/>
              <a:buFont typeface="Calibri"/>
              <a:buNone/>
            </a:pPr>
            <a:r>
              <a:rPr lang="en-US" sz="5000"/>
              <a:t>INDIANA EXECUTIVE COUNCIL ON CYBERSECURITY MISSION</a:t>
            </a:r>
            <a:endParaRPr/>
          </a:p>
        </p:txBody>
      </p:sp>
      <p:sp>
        <p:nvSpPr>
          <p:cNvPr id="231" name="Google Shape;231;p18"/>
          <p:cNvSpPr/>
          <p:nvPr/>
        </p:nvSpPr>
        <p:spPr>
          <a:xfrm rot="5400000">
            <a:off x="2543983" y="3258715"/>
            <a:ext cx="4480560" cy="18288"/>
          </a:xfrm>
          <a:custGeom>
            <a:rect b="b" l="l" r="r" t="t"/>
            <a:pathLst>
              <a:path extrusionOk="0" fill="none" h="18288" w="448056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extrusionOk="0" h="18288" w="448056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8"/>
          <p:cNvSpPr txBox="1"/>
          <p:nvPr>
            <p:ph idx="1" type="body"/>
          </p:nvPr>
        </p:nvSpPr>
        <p:spPr>
          <a:xfrm>
            <a:off x="5126418" y="552091"/>
            <a:ext cx="6224335" cy="543153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200"/>
              <a:buNone/>
            </a:pPr>
            <a:r>
              <a:rPr lang="en-US" sz="2200"/>
              <a:t>The IECC was continued through Governor Holcomb’s </a:t>
            </a:r>
            <a:r>
              <a:rPr lang="en-US" sz="2200" u="sng">
                <a:solidFill>
                  <a:schemeClr val="hlink"/>
                </a:solidFill>
                <a:hlinkClick r:id="rId3"/>
              </a:rPr>
              <a:t>Executive Order 17-11</a:t>
            </a:r>
            <a:r>
              <a:rPr lang="en-US" sz="2200"/>
              <a:t> with the recognition that a cross-sector body of subject-matter experts is required to form an understanding of Indiana’s cyber risk profile, identify priorities, establish a strategic framework of Indiana’s cybersecurity initiatives, and leverage the body of talent to stay on the forefront of the cyber risk environment.</a:t>
            </a:r>
            <a:endParaRPr/>
          </a:p>
          <a:p>
            <a:pPr indent="0" lvl="0" marL="0" rtl="0" algn="l">
              <a:lnSpc>
                <a:spcPct val="90000"/>
              </a:lnSpc>
              <a:spcBef>
                <a:spcPts val="1000"/>
              </a:spcBef>
              <a:spcAft>
                <a:spcPts val="0"/>
              </a:spcAft>
              <a:buClr>
                <a:schemeClr val="dk1"/>
              </a:buClr>
              <a:buSzPts val="2200"/>
              <a:buNone/>
            </a:pPr>
            <a:br>
              <a:rPr lang="en-US" sz="2200"/>
            </a:br>
            <a:br>
              <a:rPr lang="en-US" sz="2200"/>
            </a:br>
            <a:endParaRPr sz="22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9"/>
          <p:cNvSpPr txBox="1"/>
          <p:nvPr>
            <p:ph type="title"/>
          </p:nvPr>
        </p:nvSpPr>
        <p:spPr>
          <a:xfrm>
            <a:off x="7865806" y="643463"/>
            <a:ext cx="3706762" cy="160812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IECC BREAKDOWN</a:t>
            </a:r>
            <a:endParaRPr/>
          </a:p>
        </p:txBody>
      </p:sp>
      <p:pic>
        <p:nvPicPr>
          <p:cNvPr descr="A picture containing diagram&#10;&#10;Description automatically generated" id="240" name="Google Shape;240;p19"/>
          <p:cNvPicPr preferRelativeResize="0"/>
          <p:nvPr/>
        </p:nvPicPr>
        <p:blipFill rotWithShape="1">
          <a:blip r:embed="rId3">
            <a:alphaModFix/>
          </a:blip>
          <a:srcRect b="-1" l="7520" r="7401" t="0"/>
          <a:stretch/>
        </p:blipFill>
        <p:spPr>
          <a:xfrm>
            <a:off x="20" y="975"/>
            <a:ext cx="7552924" cy="6858000"/>
          </a:xfrm>
          <a:prstGeom prst="rect">
            <a:avLst/>
          </a:prstGeom>
          <a:noFill/>
          <a:ln>
            <a:noFill/>
          </a:ln>
        </p:spPr>
      </p:pic>
      <p:sp>
        <p:nvSpPr>
          <p:cNvPr id="241" name="Google Shape;241;p19"/>
          <p:cNvSpPr txBox="1"/>
          <p:nvPr>
            <p:ph idx="1" type="body"/>
          </p:nvPr>
        </p:nvSpPr>
        <p:spPr>
          <a:xfrm>
            <a:off x="7865806" y="2251587"/>
            <a:ext cx="3706762" cy="3972232"/>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en-US" sz="3200"/>
              <a:t>More than 250 courageous cyber warriors </a:t>
            </a:r>
            <a:endParaRPr/>
          </a:p>
          <a:p>
            <a:pPr indent="-228600" lvl="0" marL="228600" rtl="0" algn="l">
              <a:lnSpc>
                <a:spcPct val="90000"/>
              </a:lnSpc>
              <a:spcBef>
                <a:spcPts val="1000"/>
              </a:spcBef>
              <a:spcAft>
                <a:spcPts val="0"/>
              </a:spcAft>
              <a:buClr>
                <a:schemeClr val="dk1"/>
              </a:buClr>
              <a:buSzPct val="100000"/>
              <a:buChar char="•"/>
            </a:pPr>
            <a:r>
              <a:rPr lang="en-US" sz="3200"/>
              <a:t>15 teams; 1 Council </a:t>
            </a:r>
            <a:endParaRPr/>
          </a:p>
          <a:p>
            <a:pPr indent="-228600" lvl="0" marL="228600" rtl="0" algn="l">
              <a:lnSpc>
                <a:spcPct val="90000"/>
              </a:lnSpc>
              <a:spcBef>
                <a:spcPts val="1000"/>
              </a:spcBef>
              <a:spcAft>
                <a:spcPts val="0"/>
              </a:spcAft>
              <a:buClr>
                <a:schemeClr val="dk1"/>
              </a:buClr>
              <a:buSzPct val="100000"/>
              <a:buChar char="•"/>
            </a:pPr>
            <a:r>
              <a:rPr lang="en-US" sz="3200"/>
              <a:t>Completed Four Phases </a:t>
            </a:r>
            <a:endParaRPr/>
          </a:p>
          <a:p>
            <a:pPr indent="-228600" lvl="1" marL="685800" rtl="0" algn="l">
              <a:lnSpc>
                <a:spcPct val="90000"/>
              </a:lnSpc>
              <a:spcBef>
                <a:spcPts val="500"/>
              </a:spcBef>
              <a:spcAft>
                <a:spcPts val="0"/>
              </a:spcAft>
              <a:buClr>
                <a:schemeClr val="dk1"/>
              </a:buClr>
              <a:buSzPct val="100000"/>
              <a:buChar char="•"/>
            </a:pPr>
            <a:r>
              <a:rPr lang="en-US" sz="2800"/>
              <a:t>Research </a:t>
            </a:r>
            <a:endParaRPr/>
          </a:p>
          <a:p>
            <a:pPr indent="-228600" lvl="1" marL="685800" rtl="0" algn="l">
              <a:lnSpc>
                <a:spcPct val="90000"/>
              </a:lnSpc>
              <a:spcBef>
                <a:spcPts val="500"/>
              </a:spcBef>
              <a:spcAft>
                <a:spcPts val="0"/>
              </a:spcAft>
              <a:buClr>
                <a:schemeClr val="dk1"/>
              </a:buClr>
              <a:buSzPct val="100000"/>
              <a:buChar char="•"/>
            </a:pPr>
            <a:r>
              <a:rPr lang="en-US" sz="2800"/>
              <a:t>Planning </a:t>
            </a:r>
            <a:endParaRPr/>
          </a:p>
          <a:p>
            <a:pPr indent="-228600" lvl="1" marL="685800" rtl="0" algn="l">
              <a:lnSpc>
                <a:spcPct val="90000"/>
              </a:lnSpc>
              <a:spcBef>
                <a:spcPts val="500"/>
              </a:spcBef>
              <a:spcAft>
                <a:spcPts val="0"/>
              </a:spcAft>
              <a:buClr>
                <a:schemeClr val="dk1"/>
              </a:buClr>
              <a:buSzPct val="100000"/>
              <a:buChar char="•"/>
            </a:pPr>
            <a:r>
              <a:rPr lang="en-US" sz="2800"/>
              <a:t>Implementation </a:t>
            </a:r>
            <a:endParaRPr/>
          </a:p>
          <a:p>
            <a:pPr indent="-228600" lvl="1" marL="685800" rtl="0" algn="l">
              <a:lnSpc>
                <a:spcPct val="90000"/>
              </a:lnSpc>
              <a:spcBef>
                <a:spcPts val="500"/>
              </a:spcBef>
              <a:spcAft>
                <a:spcPts val="0"/>
              </a:spcAft>
              <a:buClr>
                <a:schemeClr val="dk1"/>
              </a:buClr>
              <a:buSzPct val="100000"/>
              <a:buChar char="•"/>
            </a:pPr>
            <a:r>
              <a:rPr lang="en-US" sz="2800"/>
              <a:t>Evaluation </a:t>
            </a:r>
            <a:endParaRPr/>
          </a:p>
          <a:p>
            <a:pPr indent="-64135" lvl="0" marL="228600" rtl="0" algn="l">
              <a:lnSpc>
                <a:spcPct val="90000"/>
              </a:lnSpc>
              <a:spcBef>
                <a:spcPts val="1000"/>
              </a:spcBef>
              <a:spcAft>
                <a:spcPts val="0"/>
              </a:spcAft>
              <a:buClr>
                <a:schemeClr val="dk1"/>
              </a:buClr>
              <a:buSzPct val="1000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Google Shape;96;p2"/>
          <p:cNvSpPr txBox="1"/>
          <p:nvPr>
            <p:ph type="ctrTitle"/>
          </p:nvPr>
        </p:nvSpPr>
        <p:spPr>
          <a:xfrm>
            <a:off x="914400" y="1122363"/>
            <a:ext cx="103632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97" name="Google Shape;9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5" name="Shape 245"/>
        <p:cNvGrpSpPr/>
        <p:nvPr/>
      </p:nvGrpSpPr>
      <p:grpSpPr>
        <a:xfrm>
          <a:off x="0" y="0"/>
          <a:ext cx="0" cy="0"/>
          <a:chOff x="0" y="0"/>
          <a:chExt cx="0" cy="0"/>
        </a:xfrm>
      </p:grpSpPr>
      <p:sp>
        <p:nvSpPr>
          <p:cNvPr id="246" name="Google Shape;246;p20"/>
          <p:cNvSpPr txBox="1"/>
          <p:nvPr>
            <p:ph type="ctrTitle"/>
          </p:nvPr>
        </p:nvSpPr>
        <p:spPr>
          <a:xfrm>
            <a:off x="914400" y="1514249"/>
            <a:ext cx="103632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sz="6000"/>
              <a:t>Cybersecurity Hub Website </a:t>
            </a:r>
            <a:br>
              <a:rPr lang="en-US" sz="6000"/>
            </a:br>
            <a:endParaRPr/>
          </a:p>
        </p:txBody>
      </p:sp>
      <p:sp>
        <p:nvSpPr>
          <p:cNvPr id="247" name="Google Shape;247;p2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1" name="Shape 251"/>
        <p:cNvGrpSpPr/>
        <p:nvPr/>
      </p:nvGrpSpPr>
      <p:grpSpPr>
        <a:xfrm>
          <a:off x="0" y="0"/>
          <a:ext cx="0" cy="0"/>
          <a:chOff x="0" y="0"/>
          <a:chExt cx="0" cy="0"/>
        </a:xfrm>
      </p:grpSpPr>
      <p:sp>
        <p:nvSpPr>
          <p:cNvPr id="252" name="Google Shape;252;p21"/>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21"/>
          <p:cNvSpPr txBox="1"/>
          <p:nvPr>
            <p:ph type="title"/>
          </p:nvPr>
        </p:nvSpPr>
        <p:spPr>
          <a:xfrm>
            <a:off x="635000" y="640823"/>
            <a:ext cx="3418659" cy="558314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n-US" sz="5400"/>
              <a:t>INDIANA CYBER HUB</a:t>
            </a:r>
            <a:endParaRPr/>
          </a:p>
        </p:txBody>
      </p:sp>
      <p:sp>
        <p:nvSpPr>
          <p:cNvPr id="254" name="Google Shape;254;p21"/>
          <p:cNvSpPr/>
          <p:nvPr/>
        </p:nvSpPr>
        <p:spPr>
          <a:xfrm rot="5400000">
            <a:off x="1627450" y="3462719"/>
            <a:ext cx="5410200" cy="18288"/>
          </a:xfrm>
          <a:custGeom>
            <a:rect b="b" l="l" r="r" t="t"/>
            <a:pathLst>
              <a:path extrusionOk="0" fill="none" h="18288" w="541020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extrusionOk="0" h="18288" w="541020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55" name="Google Shape;255;p21"/>
          <p:cNvGrpSpPr/>
          <p:nvPr/>
        </p:nvGrpSpPr>
        <p:grpSpPr>
          <a:xfrm>
            <a:off x="4648018" y="741292"/>
            <a:ext cx="6900512" cy="5335200"/>
            <a:chOff x="0" y="100470"/>
            <a:chExt cx="6900512" cy="5335200"/>
          </a:xfrm>
        </p:grpSpPr>
        <p:sp>
          <p:nvSpPr>
            <p:cNvPr id="256" name="Google Shape;256;p21"/>
            <p:cNvSpPr/>
            <p:nvPr/>
          </p:nvSpPr>
          <p:spPr>
            <a:xfrm>
              <a:off x="0" y="395670"/>
              <a:ext cx="6900512" cy="504000"/>
            </a:xfrm>
            <a:prstGeom prst="rect">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1"/>
            <p:cNvSpPr/>
            <p:nvPr/>
          </p:nvSpPr>
          <p:spPr>
            <a:xfrm>
              <a:off x="345025" y="100470"/>
              <a:ext cx="4830358" cy="59040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1"/>
            <p:cNvSpPr txBox="1"/>
            <p:nvPr/>
          </p:nvSpPr>
          <p:spPr>
            <a:xfrm>
              <a:off x="373846" y="129291"/>
              <a:ext cx="4772716" cy="532758"/>
            </a:xfrm>
            <a:prstGeom prst="rect">
              <a:avLst/>
            </a:prstGeom>
            <a:noFill/>
            <a:ln>
              <a:noFill/>
            </a:ln>
          </p:spPr>
          <p:txBody>
            <a:bodyPr anchorCtr="0" anchor="ctr" bIns="0" lIns="182575" spcFirstLastPara="1" rIns="182575" wrap="square" tIns="0">
              <a:noAutofit/>
            </a:bodyPr>
            <a:lstStyle/>
            <a:p>
              <a:pPr indent="0" lvl="0" marL="0" marR="0" rtl="0" algn="l">
                <a:lnSpc>
                  <a:spcPct val="90000"/>
                </a:lnSpc>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Report a cyber crime </a:t>
              </a:r>
              <a:endParaRPr/>
            </a:p>
          </p:txBody>
        </p:sp>
        <p:sp>
          <p:nvSpPr>
            <p:cNvPr id="259" name="Google Shape;259;p21"/>
            <p:cNvSpPr/>
            <p:nvPr/>
          </p:nvSpPr>
          <p:spPr>
            <a:xfrm>
              <a:off x="0" y="1302870"/>
              <a:ext cx="6900512" cy="504000"/>
            </a:xfrm>
            <a:prstGeom prst="rect">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1"/>
            <p:cNvSpPr/>
            <p:nvPr/>
          </p:nvSpPr>
          <p:spPr>
            <a:xfrm>
              <a:off x="345025" y="1007670"/>
              <a:ext cx="4830358" cy="59040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1"/>
            <p:cNvSpPr txBox="1"/>
            <p:nvPr/>
          </p:nvSpPr>
          <p:spPr>
            <a:xfrm>
              <a:off x="373846" y="1036491"/>
              <a:ext cx="4772716" cy="532758"/>
            </a:xfrm>
            <a:prstGeom prst="rect">
              <a:avLst/>
            </a:prstGeom>
            <a:noFill/>
            <a:ln>
              <a:noFill/>
            </a:ln>
          </p:spPr>
          <p:txBody>
            <a:bodyPr anchorCtr="0" anchor="ctr" bIns="0" lIns="182575" spcFirstLastPara="1" rIns="182575" wrap="square" tIns="0">
              <a:noAutofit/>
            </a:bodyPr>
            <a:lstStyle/>
            <a:p>
              <a:pPr indent="0" lvl="0" marL="0" marR="0" rtl="0" algn="l">
                <a:lnSpc>
                  <a:spcPct val="90000"/>
                </a:lnSpc>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Sector-specific information </a:t>
              </a:r>
              <a:endParaRPr/>
            </a:p>
          </p:txBody>
        </p:sp>
        <p:sp>
          <p:nvSpPr>
            <p:cNvPr id="262" name="Google Shape;262;p21"/>
            <p:cNvSpPr/>
            <p:nvPr/>
          </p:nvSpPr>
          <p:spPr>
            <a:xfrm>
              <a:off x="0" y="2210070"/>
              <a:ext cx="6900512" cy="504000"/>
            </a:xfrm>
            <a:prstGeom prst="rect">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1"/>
            <p:cNvSpPr/>
            <p:nvPr/>
          </p:nvSpPr>
          <p:spPr>
            <a:xfrm>
              <a:off x="345025" y="1914870"/>
              <a:ext cx="4830358" cy="59040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1"/>
            <p:cNvSpPr txBox="1"/>
            <p:nvPr/>
          </p:nvSpPr>
          <p:spPr>
            <a:xfrm>
              <a:off x="373846" y="1943691"/>
              <a:ext cx="4772716" cy="532758"/>
            </a:xfrm>
            <a:prstGeom prst="rect">
              <a:avLst/>
            </a:prstGeom>
            <a:noFill/>
            <a:ln>
              <a:noFill/>
            </a:ln>
          </p:spPr>
          <p:txBody>
            <a:bodyPr anchorCtr="0" anchor="ctr" bIns="0" lIns="182575" spcFirstLastPara="1" rIns="182575" wrap="square" tIns="0">
              <a:noAutofit/>
            </a:bodyPr>
            <a:lstStyle/>
            <a:p>
              <a:pPr indent="0" lvl="0" marL="0" marR="0" rtl="0" algn="l">
                <a:lnSpc>
                  <a:spcPct val="90000"/>
                </a:lnSpc>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Strategic Plan</a:t>
              </a:r>
              <a:endParaRPr/>
            </a:p>
          </p:txBody>
        </p:sp>
        <p:sp>
          <p:nvSpPr>
            <p:cNvPr id="265" name="Google Shape;265;p21"/>
            <p:cNvSpPr/>
            <p:nvPr/>
          </p:nvSpPr>
          <p:spPr>
            <a:xfrm>
              <a:off x="0" y="3117270"/>
              <a:ext cx="6900512" cy="504000"/>
            </a:xfrm>
            <a:prstGeom prst="rect">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1"/>
            <p:cNvSpPr/>
            <p:nvPr/>
          </p:nvSpPr>
          <p:spPr>
            <a:xfrm>
              <a:off x="345025" y="2822070"/>
              <a:ext cx="4830358" cy="59040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1"/>
            <p:cNvSpPr txBox="1"/>
            <p:nvPr/>
          </p:nvSpPr>
          <p:spPr>
            <a:xfrm>
              <a:off x="373846" y="2850891"/>
              <a:ext cx="4772716" cy="532758"/>
            </a:xfrm>
            <a:prstGeom prst="rect">
              <a:avLst/>
            </a:prstGeom>
            <a:noFill/>
            <a:ln>
              <a:noFill/>
            </a:ln>
          </p:spPr>
          <p:txBody>
            <a:bodyPr anchorCtr="0" anchor="ctr" bIns="0" lIns="182575" spcFirstLastPara="1" rIns="182575" wrap="square" tIns="0">
              <a:noAutofit/>
            </a:bodyPr>
            <a:lstStyle/>
            <a:p>
              <a:pPr indent="0" lvl="0" marL="0" marR="0" rtl="0" algn="l">
                <a:lnSpc>
                  <a:spcPct val="90000"/>
                </a:lnSpc>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Events </a:t>
              </a:r>
              <a:endParaRPr/>
            </a:p>
          </p:txBody>
        </p:sp>
        <p:sp>
          <p:nvSpPr>
            <p:cNvPr id="268" name="Google Shape;268;p21"/>
            <p:cNvSpPr/>
            <p:nvPr/>
          </p:nvSpPr>
          <p:spPr>
            <a:xfrm>
              <a:off x="0" y="4024470"/>
              <a:ext cx="6900512" cy="504000"/>
            </a:xfrm>
            <a:prstGeom prst="rect">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1"/>
            <p:cNvSpPr/>
            <p:nvPr/>
          </p:nvSpPr>
          <p:spPr>
            <a:xfrm>
              <a:off x="345025" y="3729270"/>
              <a:ext cx="4830358" cy="59040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1"/>
            <p:cNvSpPr txBox="1"/>
            <p:nvPr/>
          </p:nvSpPr>
          <p:spPr>
            <a:xfrm>
              <a:off x="373846" y="3758091"/>
              <a:ext cx="4772716" cy="532758"/>
            </a:xfrm>
            <a:prstGeom prst="rect">
              <a:avLst/>
            </a:prstGeom>
            <a:noFill/>
            <a:ln>
              <a:noFill/>
            </a:ln>
          </p:spPr>
          <p:txBody>
            <a:bodyPr anchorCtr="0" anchor="ctr" bIns="0" lIns="182575" spcFirstLastPara="1" rIns="182575" wrap="square" tIns="0">
              <a:noAutofit/>
            </a:bodyPr>
            <a:lstStyle/>
            <a:p>
              <a:pPr indent="0" lvl="0" marL="0" marR="0" rtl="0" algn="l">
                <a:lnSpc>
                  <a:spcPct val="90000"/>
                </a:lnSpc>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Training </a:t>
              </a:r>
              <a:endParaRPr/>
            </a:p>
          </p:txBody>
        </p:sp>
        <p:sp>
          <p:nvSpPr>
            <p:cNvPr id="271" name="Google Shape;271;p21"/>
            <p:cNvSpPr/>
            <p:nvPr/>
          </p:nvSpPr>
          <p:spPr>
            <a:xfrm>
              <a:off x="0" y="4931670"/>
              <a:ext cx="6900512" cy="504000"/>
            </a:xfrm>
            <a:prstGeom prst="rect">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1"/>
            <p:cNvSpPr/>
            <p:nvPr/>
          </p:nvSpPr>
          <p:spPr>
            <a:xfrm>
              <a:off x="345025" y="4636470"/>
              <a:ext cx="4830358" cy="59040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1"/>
            <p:cNvSpPr txBox="1"/>
            <p:nvPr/>
          </p:nvSpPr>
          <p:spPr>
            <a:xfrm>
              <a:off x="373846" y="4665291"/>
              <a:ext cx="4772716" cy="532758"/>
            </a:xfrm>
            <a:prstGeom prst="rect">
              <a:avLst/>
            </a:prstGeom>
            <a:noFill/>
            <a:ln>
              <a:noFill/>
            </a:ln>
          </p:spPr>
          <p:txBody>
            <a:bodyPr anchorCtr="0" anchor="ctr" bIns="0" lIns="182575" spcFirstLastPara="1" rIns="182575" wrap="square" tIns="0">
              <a:noAutofit/>
            </a:bodyPr>
            <a:lstStyle/>
            <a:p>
              <a:pPr indent="0" lvl="0" marL="0" marR="0" rtl="0" algn="l">
                <a:lnSpc>
                  <a:spcPct val="90000"/>
                </a:lnSpc>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And More….</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descr="Graphical user interface, website&#10;&#10;Description automatically generated" id="279" name="Google Shape;279;p22"/>
          <p:cNvPicPr preferRelativeResize="0"/>
          <p:nvPr/>
        </p:nvPicPr>
        <p:blipFill rotWithShape="1">
          <a:blip r:embed="rId3">
            <a:alphaModFix/>
          </a:blip>
          <a:srcRect b="0" l="0" r="0" t="0"/>
          <a:stretch/>
        </p:blipFill>
        <p:spPr>
          <a:xfrm>
            <a:off x="0" y="0"/>
            <a:ext cx="12293600" cy="6858000"/>
          </a:xfrm>
          <a:prstGeom prst="rect">
            <a:avLst/>
          </a:prstGeom>
          <a:noFill/>
          <a:ln>
            <a:noFill/>
          </a:ln>
        </p:spPr>
      </p:pic>
      <p:sp>
        <p:nvSpPr>
          <p:cNvPr id="280" name="Google Shape;280;p22"/>
          <p:cNvSpPr txBox="1"/>
          <p:nvPr>
            <p:ph type="title"/>
          </p:nvPr>
        </p:nvSpPr>
        <p:spPr>
          <a:xfrm>
            <a:off x="1922991" y="2298700"/>
            <a:ext cx="8347076" cy="159595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800"/>
              <a:buFont typeface="Calibri"/>
              <a:buNone/>
            </a:pPr>
            <a:r>
              <a:rPr lang="en-US" sz="4800"/>
              <a:t>www.in.gov/cybersecurity</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p23"/>
          <p:cNvPicPr preferRelativeResize="0"/>
          <p:nvPr/>
        </p:nvPicPr>
        <p:blipFill rotWithShape="1">
          <a:blip r:embed="rId3">
            <a:alphaModFix/>
          </a:blip>
          <a:srcRect b="0" l="0" r="0" t="0"/>
          <a:stretch/>
        </p:blipFill>
        <p:spPr>
          <a:xfrm>
            <a:off x="0" y="-81643"/>
            <a:ext cx="12192000" cy="2438400"/>
          </a:xfrm>
          <a:prstGeom prst="rect">
            <a:avLst/>
          </a:prstGeom>
          <a:noFill/>
          <a:ln>
            <a:noFill/>
          </a:ln>
        </p:spPr>
      </p:pic>
      <p:pic>
        <p:nvPicPr>
          <p:cNvPr id="287" name="Google Shape;287;p23"/>
          <p:cNvPicPr preferRelativeResize="0"/>
          <p:nvPr/>
        </p:nvPicPr>
        <p:blipFill rotWithShape="1">
          <a:blip r:embed="rId4">
            <a:alphaModFix/>
          </a:blip>
          <a:srcRect b="0" l="1741" r="0" t="0"/>
          <a:stretch/>
        </p:blipFill>
        <p:spPr>
          <a:xfrm>
            <a:off x="1" y="2267212"/>
            <a:ext cx="12192000" cy="459078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1" name="Shape 291"/>
        <p:cNvGrpSpPr/>
        <p:nvPr/>
      </p:nvGrpSpPr>
      <p:grpSpPr>
        <a:xfrm>
          <a:off x="0" y="0"/>
          <a:ext cx="0" cy="0"/>
          <a:chOff x="0" y="0"/>
          <a:chExt cx="0" cy="0"/>
        </a:xfrm>
      </p:grpSpPr>
      <p:sp>
        <p:nvSpPr>
          <p:cNvPr id="292" name="Google Shape;292;p24"/>
          <p:cNvSpPr txBox="1"/>
          <p:nvPr>
            <p:ph type="ctrTitle"/>
          </p:nvPr>
        </p:nvSpPr>
        <p:spPr>
          <a:xfrm>
            <a:off x="914400" y="1514249"/>
            <a:ext cx="103632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sz="6000"/>
              <a:t>Emergency Cyber Response Resources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5"/>
          <p:cNvSpPr/>
          <p:nvPr/>
        </p:nvSpPr>
        <p:spPr>
          <a:xfrm>
            <a:off x="0" y="416250"/>
            <a:ext cx="12192000"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Arial Narrow"/>
                <a:ea typeface="Arial Narrow"/>
                <a:cs typeface="Arial Narrow"/>
                <a:sym typeface="Arial Narrow"/>
              </a:rPr>
              <a:t>INDIANA CYBERSECURITY HUB HOME PAGE</a:t>
            </a:r>
            <a:endParaRPr/>
          </a:p>
          <a:p>
            <a:pPr indent="0" lvl="0" marL="0" marR="0" rtl="0" algn="ctr">
              <a:spcBef>
                <a:spcPts val="0"/>
              </a:spcBef>
              <a:spcAft>
                <a:spcPts val="0"/>
              </a:spcAft>
              <a:buNone/>
            </a:pPr>
            <a:r>
              <a:rPr b="1" lang="en-US" sz="3200">
                <a:solidFill>
                  <a:schemeClr val="lt1"/>
                </a:solidFill>
                <a:latin typeface="Arial Narrow"/>
                <a:ea typeface="Arial Narrow"/>
                <a:cs typeface="Arial Narrow"/>
                <a:sym typeface="Arial Narrow"/>
              </a:rPr>
              <a:t>CYBERSECURITY TOOLKIT LOCATIONS</a:t>
            </a:r>
            <a:endParaRPr sz="3200">
              <a:solidFill>
                <a:schemeClr val="lt1"/>
              </a:solidFill>
              <a:latin typeface="Arial Narrow"/>
              <a:ea typeface="Arial Narrow"/>
              <a:cs typeface="Arial Narrow"/>
              <a:sym typeface="Arial Narrow"/>
            </a:endParaRPr>
          </a:p>
        </p:txBody>
      </p:sp>
      <p:pic>
        <p:nvPicPr>
          <p:cNvPr id="299" name="Google Shape;299;p2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00" name="Google Shape;300;p25"/>
          <p:cNvSpPr/>
          <p:nvPr/>
        </p:nvSpPr>
        <p:spPr>
          <a:xfrm>
            <a:off x="215794" y="4146116"/>
            <a:ext cx="5880205" cy="2540030"/>
          </a:xfrm>
          <a:prstGeom prst="rect">
            <a:avLst/>
          </a:prstGeom>
          <a:noFill/>
          <a:ln cap="flat" cmpd="sng" w="762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6"/>
          <p:cNvSpPr/>
          <p:nvPr/>
        </p:nvSpPr>
        <p:spPr>
          <a:xfrm>
            <a:off x="0" y="0"/>
            <a:ext cx="12192000" cy="77025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07" name="Google Shape;307;p26"/>
          <p:cNvPicPr preferRelativeResize="0"/>
          <p:nvPr/>
        </p:nvPicPr>
        <p:blipFill rotWithShape="1">
          <a:blip r:embed="rId3">
            <a:alphaModFix/>
          </a:blip>
          <a:srcRect b="0" l="0" r="0" t="0"/>
          <a:stretch/>
        </p:blipFill>
        <p:spPr>
          <a:xfrm>
            <a:off x="0" y="3032461"/>
            <a:ext cx="12192000" cy="3581602"/>
          </a:xfrm>
          <a:prstGeom prst="rect">
            <a:avLst/>
          </a:prstGeom>
          <a:noFill/>
          <a:ln>
            <a:noFill/>
          </a:ln>
        </p:spPr>
      </p:pic>
      <p:pic>
        <p:nvPicPr>
          <p:cNvPr id="308" name="Google Shape;308;p26"/>
          <p:cNvPicPr preferRelativeResize="0"/>
          <p:nvPr/>
        </p:nvPicPr>
        <p:blipFill rotWithShape="1">
          <a:blip r:embed="rId4">
            <a:alphaModFix/>
          </a:blip>
          <a:srcRect b="0" l="0" r="0" t="0"/>
          <a:stretch/>
        </p:blipFill>
        <p:spPr>
          <a:xfrm>
            <a:off x="84083" y="445553"/>
            <a:ext cx="3680924" cy="2054192"/>
          </a:xfrm>
          <a:prstGeom prst="rect">
            <a:avLst/>
          </a:prstGeom>
          <a:noFill/>
          <a:ln>
            <a:noFill/>
          </a:ln>
        </p:spPr>
      </p:pic>
      <p:pic>
        <p:nvPicPr>
          <p:cNvPr id="309" name="Google Shape;309;p26"/>
          <p:cNvPicPr preferRelativeResize="0"/>
          <p:nvPr/>
        </p:nvPicPr>
        <p:blipFill rotWithShape="1">
          <a:blip r:embed="rId5">
            <a:alphaModFix/>
          </a:blip>
          <a:srcRect b="0" l="0" r="31983" t="0"/>
          <a:stretch/>
        </p:blipFill>
        <p:spPr>
          <a:xfrm>
            <a:off x="3815255" y="243937"/>
            <a:ext cx="8292662" cy="2457425"/>
          </a:xfrm>
          <a:prstGeom prst="rect">
            <a:avLst/>
          </a:prstGeom>
          <a:noFill/>
          <a:ln>
            <a:noFill/>
          </a:ln>
        </p:spPr>
      </p:pic>
      <p:sp>
        <p:nvSpPr>
          <p:cNvPr id="310" name="Google Shape;310;p26"/>
          <p:cNvSpPr/>
          <p:nvPr/>
        </p:nvSpPr>
        <p:spPr>
          <a:xfrm>
            <a:off x="155134" y="580567"/>
            <a:ext cx="3538821" cy="1784163"/>
          </a:xfrm>
          <a:prstGeom prst="rect">
            <a:avLst/>
          </a:prstGeom>
          <a:noFill/>
          <a:ln cap="flat" cmpd="sng" w="762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7"/>
          <p:cNvSpPr/>
          <p:nvPr/>
        </p:nvSpPr>
        <p:spPr>
          <a:xfrm>
            <a:off x="0" y="-620194"/>
            <a:ext cx="12192000" cy="77025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highlight>
                <a:srgbClr val="FFFF00"/>
              </a:highlight>
              <a:latin typeface="Calibri"/>
              <a:ea typeface="Calibri"/>
              <a:cs typeface="Calibri"/>
              <a:sym typeface="Calibri"/>
            </a:endParaRPr>
          </a:p>
        </p:txBody>
      </p:sp>
      <p:sp>
        <p:nvSpPr>
          <p:cNvPr id="317" name="Google Shape;317;p27"/>
          <p:cNvSpPr txBox="1"/>
          <p:nvPr>
            <p:ph type="ctrTitle"/>
          </p:nvPr>
        </p:nvSpPr>
        <p:spPr>
          <a:xfrm>
            <a:off x="1190625" y="79605"/>
            <a:ext cx="9144000" cy="960919"/>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b="1" lang="en-US" sz="3200"/>
              <a:t>Emergency response and recovery</a:t>
            </a:r>
            <a:endParaRPr/>
          </a:p>
        </p:txBody>
      </p:sp>
      <p:pic>
        <p:nvPicPr>
          <p:cNvPr id="318" name="Google Shape;318;p27"/>
          <p:cNvPicPr preferRelativeResize="0"/>
          <p:nvPr/>
        </p:nvPicPr>
        <p:blipFill rotWithShape="1">
          <a:blip r:embed="rId3">
            <a:alphaModFix/>
          </a:blip>
          <a:srcRect b="0" l="0" r="0" t="0"/>
          <a:stretch/>
        </p:blipFill>
        <p:spPr>
          <a:xfrm>
            <a:off x="0" y="0"/>
            <a:ext cx="12192000" cy="2409769"/>
          </a:xfrm>
          <a:prstGeom prst="rect">
            <a:avLst/>
          </a:prstGeom>
          <a:noFill/>
          <a:ln>
            <a:noFill/>
          </a:ln>
        </p:spPr>
      </p:pic>
      <p:pic>
        <p:nvPicPr>
          <p:cNvPr id="319" name="Google Shape;319;p27"/>
          <p:cNvPicPr preferRelativeResize="0"/>
          <p:nvPr/>
        </p:nvPicPr>
        <p:blipFill rotWithShape="1">
          <a:blip r:embed="rId4">
            <a:alphaModFix/>
          </a:blip>
          <a:srcRect b="0" l="0" r="0" t="0"/>
          <a:stretch/>
        </p:blipFill>
        <p:spPr>
          <a:xfrm>
            <a:off x="899541" y="2731626"/>
            <a:ext cx="7296150" cy="3810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Indiana Cybersecurity</a:t>
            </a:r>
            <a:endParaRPr/>
          </a:p>
          <a:p>
            <a:pPr indent="0" lvl="0" marL="0" rtl="0" algn="ctr">
              <a:lnSpc>
                <a:spcPct val="90000"/>
              </a:lnSpc>
              <a:spcBef>
                <a:spcPts val="1000"/>
              </a:spcBef>
              <a:spcAft>
                <a:spcPts val="0"/>
              </a:spcAft>
              <a:buClr>
                <a:schemeClr val="dk1"/>
              </a:buClr>
              <a:buSzPts val="2400"/>
              <a:buNone/>
            </a:pPr>
            <a:r>
              <a:t/>
            </a:r>
            <a:endParaRPr/>
          </a:p>
          <a:p>
            <a:pPr indent="0" lvl="0" marL="0" rtl="0" algn="ctr">
              <a:lnSpc>
                <a:spcPct val="90000"/>
              </a:lnSpc>
              <a:spcBef>
                <a:spcPts val="1000"/>
              </a:spcBef>
              <a:spcAft>
                <a:spcPts val="0"/>
              </a:spcAft>
              <a:buClr>
                <a:schemeClr val="dk1"/>
              </a:buClr>
              <a:buSzPts val="2400"/>
              <a:buNone/>
            </a:pPr>
            <a:r>
              <a:t/>
            </a:r>
            <a:endParaRPr/>
          </a:p>
        </p:txBody>
      </p:sp>
      <p:sp>
        <p:nvSpPr>
          <p:cNvPr id="326" name="Google Shape;326;p28"/>
          <p:cNvSpPr/>
          <p:nvPr/>
        </p:nvSpPr>
        <p:spPr>
          <a:xfrm>
            <a:off x="4047588" y="752485"/>
            <a:ext cx="409682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Arial"/>
                <a:ea typeface="Arial"/>
                <a:cs typeface="Arial"/>
                <a:sym typeface="Arial"/>
              </a:rPr>
              <a:t>Indiana Cybersecurity Hub</a:t>
            </a:r>
            <a:endParaRPr sz="2400">
              <a:solidFill>
                <a:schemeClr val="lt1"/>
              </a:solidFill>
              <a:latin typeface="Arial"/>
              <a:ea typeface="Arial"/>
              <a:cs typeface="Arial"/>
              <a:sym typeface="Arial"/>
            </a:endParaRPr>
          </a:p>
        </p:txBody>
      </p:sp>
      <p:pic>
        <p:nvPicPr>
          <p:cNvPr id="327" name="Google Shape;327;p28"/>
          <p:cNvPicPr preferRelativeResize="0"/>
          <p:nvPr/>
        </p:nvPicPr>
        <p:blipFill rotWithShape="1">
          <a:blip r:embed="rId3">
            <a:alphaModFix/>
          </a:blip>
          <a:srcRect b="0" l="0" r="0" t="0"/>
          <a:stretch/>
        </p:blipFill>
        <p:spPr>
          <a:xfrm>
            <a:off x="0" y="0"/>
            <a:ext cx="12192000" cy="7399640"/>
          </a:xfrm>
          <a:prstGeom prst="rect">
            <a:avLst/>
          </a:prstGeom>
          <a:noFill/>
          <a:ln>
            <a:noFill/>
          </a:ln>
        </p:spPr>
      </p:pic>
      <p:sp>
        <p:nvSpPr>
          <p:cNvPr id="328" name="Google Shape;328;p28"/>
          <p:cNvSpPr/>
          <p:nvPr/>
        </p:nvSpPr>
        <p:spPr>
          <a:xfrm>
            <a:off x="4608576" y="151728"/>
            <a:ext cx="1231392" cy="449030"/>
          </a:xfrm>
          <a:prstGeom prst="rect">
            <a:avLst/>
          </a:prstGeom>
          <a:noFill/>
          <a:ln cap="flat" cmpd="sng" w="762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3" name="Shape 333"/>
        <p:cNvGrpSpPr/>
        <p:nvPr/>
      </p:nvGrpSpPr>
      <p:grpSpPr>
        <a:xfrm>
          <a:off x="0" y="0"/>
          <a:ext cx="0" cy="0"/>
          <a:chOff x="0" y="0"/>
          <a:chExt cx="0" cy="0"/>
        </a:xfrm>
      </p:grpSpPr>
      <p:sp>
        <p:nvSpPr>
          <p:cNvPr id="334" name="Google Shape;334;p29"/>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9"/>
          <p:cNvSpPr txBox="1"/>
          <p:nvPr>
            <p:ph type="title"/>
          </p:nvPr>
        </p:nvSpPr>
        <p:spPr>
          <a:xfrm>
            <a:off x="635000" y="640823"/>
            <a:ext cx="3418659" cy="558314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600"/>
              <a:buFont typeface="Calibri"/>
              <a:buNone/>
            </a:pPr>
            <a:br>
              <a:rPr lang="en-US" sz="4600"/>
            </a:br>
            <a:r>
              <a:rPr lang="en-US" sz="4600"/>
              <a:t>Cybersecurity Incident Response</a:t>
            </a:r>
            <a:br>
              <a:rPr lang="en-US" sz="4600"/>
            </a:br>
            <a:endParaRPr sz="4600"/>
          </a:p>
        </p:txBody>
      </p:sp>
      <p:sp>
        <p:nvSpPr>
          <p:cNvPr id="336" name="Google Shape;336;p29"/>
          <p:cNvSpPr/>
          <p:nvPr/>
        </p:nvSpPr>
        <p:spPr>
          <a:xfrm rot="5400000">
            <a:off x="1627450" y="3462719"/>
            <a:ext cx="5410200" cy="18288"/>
          </a:xfrm>
          <a:custGeom>
            <a:rect b="b" l="l" r="r" t="t"/>
            <a:pathLst>
              <a:path extrusionOk="0" fill="none" h="18288" w="541020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extrusionOk="0" h="18288" w="541020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37" name="Google Shape;337;p29"/>
          <p:cNvGrpSpPr/>
          <p:nvPr/>
        </p:nvGrpSpPr>
        <p:grpSpPr>
          <a:xfrm>
            <a:off x="4648018" y="1780252"/>
            <a:ext cx="6900512" cy="3257280"/>
            <a:chOff x="0" y="1139430"/>
            <a:chExt cx="6900512" cy="3257280"/>
          </a:xfrm>
        </p:grpSpPr>
        <p:sp>
          <p:nvSpPr>
            <p:cNvPr id="338" name="Google Shape;338;p29"/>
            <p:cNvSpPr/>
            <p:nvPr/>
          </p:nvSpPr>
          <p:spPr>
            <a:xfrm>
              <a:off x="0" y="1493670"/>
              <a:ext cx="6900512" cy="604800"/>
            </a:xfrm>
            <a:prstGeom prst="rect">
              <a:avLst/>
            </a:prstGeom>
            <a:solidFill>
              <a:schemeClr val="lt1">
                <a:alpha val="89803"/>
              </a:schemeClr>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9"/>
            <p:cNvSpPr/>
            <p:nvPr/>
          </p:nvSpPr>
          <p:spPr>
            <a:xfrm>
              <a:off x="345025" y="1139430"/>
              <a:ext cx="4830358" cy="708480"/>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9"/>
            <p:cNvSpPr txBox="1"/>
            <p:nvPr/>
          </p:nvSpPr>
          <p:spPr>
            <a:xfrm>
              <a:off x="379610" y="1174015"/>
              <a:ext cx="4761188" cy="639310"/>
            </a:xfrm>
            <a:prstGeom prst="rect">
              <a:avLst/>
            </a:prstGeom>
            <a:noFill/>
            <a:ln>
              <a:noFill/>
            </a:ln>
          </p:spPr>
          <p:txBody>
            <a:bodyPr anchorCtr="0" anchor="ctr" bIns="0" lIns="182575" spcFirstLastPara="1" rIns="182575" wrap="square" tIns="0">
              <a:noAutofit/>
            </a:bodyPr>
            <a:lstStyle/>
            <a:p>
              <a:pPr indent="0" lvl="0" marL="0" marR="0" rtl="0" algn="l">
                <a:lnSpc>
                  <a:spcPct val="90000"/>
                </a:lnSpc>
                <a:spcBef>
                  <a:spcPts val="0"/>
                </a:spcBef>
                <a:spcAft>
                  <a:spcPts val="0"/>
                </a:spcAft>
                <a:buClr>
                  <a:schemeClr val="lt1"/>
                </a:buClr>
                <a:buSzPts val="2400"/>
                <a:buFont typeface="Calibri"/>
                <a:buNone/>
              </a:pPr>
              <a:r>
                <a:rPr b="1" lang="en-US" sz="2400">
                  <a:solidFill>
                    <a:schemeClr val="lt1"/>
                  </a:solidFill>
                  <a:latin typeface="Calibri"/>
                  <a:ea typeface="Calibri"/>
                  <a:cs typeface="Calibri"/>
                  <a:sym typeface="Calibri"/>
                </a:rPr>
                <a:t>Reporting a Cyber Crime</a:t>
              </a:r>
              <a:endParaRPr sz="2400">
                <a:solidFill>
                  <a:schemeClr val="lt1"/>
                </a:solidFill>
                <a:latin typeface="Calibri"/>
                <a:ea typeface="Calibri"/>
                <a:cs typeface="Calibri"/>
                <a:sym typeface="Calibri"/>
              </a:endParaRPr>
            </a:p>
          </p:txBody>
        </p:sp>
        <p:sp>
          <p:nvSpPr>
            <p:cNvPr id="341" name="Google Shape;341;p29"/>
            <p:cNvSpPr/>
            <p:nvPr/>
          </p:nvSpPr>
          <p:spPr>
            <a:xfrm>
              <a:off x="0" y="2582310"/>
              <a:ext cx="6900512" cy="1814400"/>
            </a:xfrm>
            <a:prstGeom prst="rect">
              <a:avLst/>
            </a:prstGeom>
            <a:solidFill>
              <a:schemeClr val="lt1">
                <a:alpha val="89803"/>
              </a:schemeClr>
            </a:solidFill>
            <a:ln cap="flat" cmpd="sng" w="12700">
              <a:solidFill>
                <a:srgbClr val="6FAB4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9"/>
            <p:cNvSpPr txBox="1"/>
            <p:nvPr/>
          </p:nvSpPr>
          <p:spPr>
            <a:xfrm>
              <a:off x="0" y="2582310"/>
              <a:ext cx="6900512" cy="1814400"/>
            </a:xfrm>
            <a:prstGeom prst="rect">
              <a:avLst/>
            </a:prstGeom>
            <a:noFill/>
            <a:ln>
              <a:noFill/>
            </a:ln>
          </p:spPr>
          <p:txBody>
            <a:bodyPr anchorCtr="0" anchor="t" bIns="170675" lIns="535550" spcFirstLastPara="1" rIns="535550" wrap="square" tIns="499850">
              <a:noAutofit/>
            </a:bodyPr>
            <a:lstStyle/>
            <a:p>
              <a:pPr indent="-228600" lvl="1" marL="228600" marR="0" rtl="0" algn="l">
                <a:lnSpc>
                  <a:spcPct val="90000"/>
                </a:lnSpc>
                <a:spcBef>
                  <a:spcPts val="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FBI Internet Crime Complaint Center (IC3)</a:t>
              </a:r>
              <a:endParaRPr/>
            </a:p>
            <a:p>
              <a:pPr indent="-228600" lvl="1" marL="228600" marR="0" rtl="0" algn="l">
                <a:lnSpc>
                  <a:spcPct val="90000"/>
                </a:lnSpc>
                <a:spcBef>
                  <a:spcPts val="36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Indiana State Police (ISP)</a:t>
              </a:r>
              <a:endParaRPr/>
            </a:p>
            <a:p>
              <a:pPr indent="-228600" lvl="1" marL="228600" marR="0" rtl="0" algn="l">
                <a:lnSpc>
                  <a:spcPct val="90000"/>
                </a:lnSpc>
                <a:spcBef>
                  <a:spcPts val="36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If lives are in danger call 911</a:t>
              </a:r>
              <a:endParaRPr/>
            </a:p>
          </p:txBody>
        </p:sp>
        <p:sp>
          <p:nvSpPr>
            <p:cNvPr id="343" name="Google Shape;343;p29"/>
            <p:cNvSpPr/>
            <p:nvPr/>
          </p:nvSpPr>
          <p:spPr>
            <a:xfrm>
              <a:off x="345025" y="2228070"/>
              <a:ext cx="4830358" cy="708480"/>
            </a:xfrm>
            <a:prstGeom prst="roundRect">
              <a:avLst>
                <a:gd fmla="val 16667" name="adj"/>
              </a:avLst>
            </a:prstGeom>
            <a:solidFill>
              <a:srgbClr val="6FAB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9"/>
            <p:cNvSpPr txBox="1"/>
            <p:nvPr/>
          </p:nvSpPr>
          <p:spPr>
            <a:xfrm>
              <a:off x="379610" y="2262655"/>
              <a:ext cx="4761188" cy="639310"/>
            </a:xfrm>
            <a:prstGeom prst="rect">
              <a:avLst/>
            </a:prstGeom>
            <a:noFill/>
            <a:ln>
              <a:noFill/>
            </a:ln>
          </p:spPr>
          <p:txBody>
            <a:bodyPr anchorCtr="0" anchor="ctr" bIns="0" lIns="182575" spcFirstLastPara="1" rIns="182575" wrap="square" tIns="0">
              <a:noAutofit/>
            </a:bodyPr>
            <a:lstStyle/>
            <a:p>
              <a:pPr indent="0" lvl="0" marL="0" marR="0" rtl="0" algn="l">
                <a:lnSpc>
                  <a:spcPct val="90000"/>
                </a:lnSpc>
                <a:spcBef>
                  <a:spcPts val="0"/>
                </a:spcBef>
                <a:spcAft>
                  <a:spcPts val="0"/>
                </a:spcAft>
                <a:buClr>
                  <a:schemeClr val="lt1"/>
                </a:buClr>
                <a:buSzPts val="2400"/>
                <a:buFont typeface="Calibri"/>
                <a:buNone/>
              </a:pPr>
              <a:r>
                <a:rPr b="1" lang="en-US" sz="2400">
                  <a:solidFill>
                    <a:schemeClr val="lt1"/>
                  </a:solidFill>
                  <a:latin typeface="Calibri"/>
                  <a:ea typeface="Calibri"/>
                  <a:cs typeface="Calibri"/>
                  <a:sym typeface="Calibri"/>
                </a:rPr>
                <a:t>Step 1- Contact Law Enforcement.</a:t>
              </a:r>
              <a:endParaRPr sz="2400">
                <a:solidFill>
                  <a:schemeClr val="lt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1" name="Shape 101"/>
        <p:cNvGrpSpPr/>
        <p:nvPr/>
      </p:nvGrpSpPr>
      <p:grpSpPr>
        <a:xfrm>
          <a:off x="0" y="0"/>
          <a:ext cx="0" cy="0"/>
          <a:chOff x="0" y="0"/>
          <a:chExt cx="0" cy="0"/>
        </a:xfrm>
      </p:grpSpPr>
      <p:sp>
        <p:nvSpPr>
          <p:cNvPr id="102" name="Google Shape;102;p3"/>
          <p:cNvSpPr txBox="1"/>
          <p:nvPr>
            <p:ph type="ctrTitle"/>
          </p:nvPr>
        </p:nvSpPr>
        <p:spPr>
          <a:xfrm>
            <a:off x="914400" y="1122363"/>
            <a:ext cx="103632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103" name="Google Shape;103;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sp>
        <p:nvSpPr>
          <p:cNvPr id="104" name="Google Shape;104;p3"/>
          <p:cNvSpPr txBox="1"/>
          <p:nvPr/>
        </p:nvSpPr>
        <p:spPr>
          <a:xfrm>
            <a:off x="3047260" y="3108054"/>
            <a:ext cx="609452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Calibri"/>
                <a:ea typeface="Calibri"/>
                <a:cs typeface="Calibri"/>
                <a:sym typeface="Calibri"/>
              </a:rPr>
              <a:t>When it’s okay </a:t>
            </a:r>
            <a:br>
              <a:rPr b="1" i="0" lang="en-US" sz="1800" u="none" cap="none" strike="noStrike">
                <a:solidFill>
                  <a:schemeClr val="dk1"/>
                </a:solidFill>
                <a:latin typeface="Calibri"/>
                <a:ea typeface="Calibri"/>
                <a:cs typeface="Calibri"/>
                <a:sym typeface="Calibri"/>
              </a:rPr>
            </a:br>
            <a:r>
              <a:rPr b="1" i="0" lang="en-US" sz="1800" u="none" cap="none" strike="noStrike">
                <a:solidFill>
                  <a:schemeClr val="dk1"/>
                </a:solidFill>
                <a:latin typeface="Calibri"/>
                <a:ea typeface="Calibri"/>
                <a:cs typeface="Calibri"/>
                <a:sym typeface="Calibri"/>
              </a:rPr>
              <a:t>to be vulnerable in cybersecurity </a:t>
            </a:r>
            <a:endParaRPr sz="18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9" name="Shape 349"/>
        <p:cNvGrpSpPr/>
        <p:nvPr/>
      </p:nvGrpSpPr>
      <p:grpSpPr>
        <a:xfrm>
          <a:off x="0" y="0"/>
          <a:ext cx="0" cy="0"/>
          <a:chOff x="0" y="0"/>
          <a:chExt cx="0" cy="0"/>
        </a:xfrm>
      </p:grpSpPr>
      <p:sp>
        <p:nvSpPr>
          <p:cNvPr id="350" name="Google Shape;350;p30"/>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51" name="Google Shape;351;p30"/>
          <p:cNvSpPr txBox="1"/>
          <p:nvPr>
            <p:ph type="title"/>
          </p:nvPr>
        </p:nvSpPr>
        <p:spPr>
          <a:xfrm>
            <a:off x="635000" y="640823"/>
            <a:ext cx="3418659" cy="558314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600"/>
              <a:buFont typeface="Calibri"/>
              <a:buNone/>
            </a:pPr>
            <a:br>
              <a:rPr lang="en-US" sz="4600"/>
            </a:br>
            <a:r>
              <a:rPr lang="en-US" sz="4600"/>
              <a:t>Cybersecurity Incident Response</a:t>
            </a:r>
            <a:br>
              <a:rPr lang="en-US" sz="4600"/>
            </a:br>
            <a:endParaRPr sz="4600"/>
          </a:p>
        </p:txBody>
      </p:sp>
      <p:sp>
        <p:nvSpPr>
          <p:cNvPr id="352" name="Google Shape;352;p30"/>
          <p:cNvSpPr/>
          <p:nvPr/>
        </p:nvSpPr>
        <p:spPr>
          <a:xfrm rot="5400000">
            <a:off x="1627450" y="3462719"/>
            <a:ext cx="5410200" cy="18288"/>
          </a:xfrm>
          <a:custGeom>
            <a:rect b="b" l="l" r="r" t="t"/>
            <a:pathLst>
              <a:path extrusionOk="0" fill="none" h="18288" w="541020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extrusionOk="0" h="18288" w="541020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353" name="Google Shape;353;p30"/>
          <p:cNvGrpSpPr/>
          <p:nvPr/>
        </p:nvGrpSpPr>
        <p:grpSpPr>
          <a:xfrm>
            <a:off x="4648018" y="755827"/>
            <a:ext cx="6900512" cy="5306130"/>
            <a:chOff x="0" y="115005"/>
            <a:chExt cx="6900512" cy="5306130"/>
          </a:xfrm>
        </p:grpSpPr>
        <p:sp>
          <p:nvSpPr>
            <p:cNvPr id="354" name="Google Shape;354;p30"/>
            <p:cNvSpPr/>
            <p:nvPr/>
          </p:nvSpPr>
          <p:spPr>
            <a:xfrm>
              <a:off x="0" y="543045"/>
              <a:ext cx="6900512" cy="730800"/>
            </a:xfrm>
            <a:prstGeom prst="rect">
              <a:avLst/>
            </a:prstGeom>
            <a:solidFill>
              <a:schemeClr val="lt1">
                <a:alpha val="89803"/>
              </a:schemeClr>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0"/>
            <p:cNvSpPr/>
            <p:nvPr/>
          </p:nvSpPr>
          <p:spPr>
            <a:xfrm>
              <a:off x="345025" y="115005"/>
              <a:ext cx="4830358" cy="856080"/>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0"/>
            <p:cNvSpPr txBox="1"/>
            <p:nvPr/>
          </p:nvSpPr>
          <p:spPr>
            <a:xfrm>
              <a:off x="386815" y="156795"/>
              <a:ext cx="4746778" cy="772500"/>
            </a:xfrm>
            <a:prstGeom prst="rect">
              <a:avLst/>
            </a:prstGeom>
            <a:noFill/>
            <a:ln>
              <a:noFill/>
            </a:ln>
          </p:spPr>
          <p:txBody>
            <a:bodyPr anchorCtr="0" anchor="ctr" bIns="0" lIns="182575" spcFirstLastPara="1" rIns="182575" wrap="square" tIns="0">
              <a:noAutofit/>
            </a:bodyPr>
            <a:lstStyle/>
            <a:p>
              <a:pPr indent="0" lvl="0" marL="0" marR="0" rtl="0" algn="l">
                <a:lnSpc>
                  <a:spcPct val="90000"/>
                </a:lnSpc>
                <a:spcBef>
                  <a:spcPts val="0"/>
                </a:spcBef>
                <a:spcAft>
                  <a:spcPts val="0"/>
                </a:spcAft>
                <a:buClr>
                  <a:schemeClr val="lt1"/>
                </a:buClr>
                <a:buSzPts val="2900"/>
                <a:buFont typeface="Calibri"/>
                <a:buNone/>
              </a:pPr>
              <a:r>
                <a:rPr b="1" lang="en-US" sz="2900">
                  <a:solidFill>
                    <a:schemeClr val="lt1"/>
                  </a:solidFill>
                  <a:latin typeface="Calibri"/>
                  <a:ea typeface="Calibri"/>
                  <a:cs typeface="Calibri"/>
                  <a:sym typeface="Calibri"/>
                </a:rPr>
                <a:t>Reporting a Cyber Crime</a:t>
              </a:r>
              <a:endParaRPr sz="2900">
                <a:solidFill>
                  <a:schemeClr val="lt1"/>
                </a:solidFill>
                <a:latin typeface="Calibri"/>
                <a:ea typeface="Calibri"/>
                <a:cs typeface="Calibri"/>
                <a:sym typeface="Calibri"/>
              </a:endParaRPr>
            </a:p>
          </p:txBody>
        </p:sp>
        <p:sp>
          <p:nvSpPr>
            <p:cNvPr id="357" name="Google Shape;357;p30"/>
            <p:cNvSpPr/>
            <p:nvPr/>
          </p:nvSpPr>
          <p:spPr>
            <a:xfrm>
              <a:off x="0" y="1858485"/>
              <a:ext cx="6900512" cy="3562650"/>
            </a:xfrm>
            <a:prstGeom prst="rect">
              <a:avLst/>
            </a:prstGeom>
            <a:solidFill>
              <a:schemeClr val="lt1">
                <a:alpha val="89803"/>
              </a:schemeClr>
            </a:solidFill>
            <a:ln cap="flat" cmpd="sng" w="12700">
              <a:solidFill>
                <a:srgbClr val="6FAB4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0"/>
            <p:cNvSpPr txBox="1"/>
            <p:nvPr/>
          </p:nvSpPr>
          <p:spPr>
            <a:xfrm>
              <a:off x="0" y="1858485"/>
              <a:ext cx="6900512" cy="3562650"/>
            </a:xfrm>
            <a:prstGeom prst="rect">
              <a:avLst/>
            </a:prstGeom>
            <a:noFill/>
            <a:ln>
              <a:noFill/>
            </a:ln>
          </p:spPr>
          <p:txBody>
            <a:bodyPr anchorCtr="0" anchor="t" bIns="206225" lIns="535550" spcFirstLastPara="1" rIns="535550" wrap="square" tIns="604000">
              <a:noAutofit/>
            </a:bodyPr>
            <a:lstStyle/>
            <a:p>
              <a:pPr indent="-285750" lvl="1" marL="285750" marR="0" rtl="0" algn="l">
                <a:lnSpc>
                  <a:spcPct val="90000"/>
                </a:lnSpc>
                <a:spcBef>
                  <a:spcPts val="0"/>
                </a:spcBef>
                <a:spcAft>
                  <a:spcPts val="0"/>
                </a:spcAft>
                <a:buClr>
                  <a:schemeClr val="dk1"/>
                </a:buClr>
                <a:buSzPts val="2900"/>
                <a:buFont typeface="Calibri"/>
                <a:buChar char="•"/>
              </a:pPr>
              <a:r>
                <a:rPr b="0" i="0" lang="en-US" sz="2900" u="none" cap="none" strike="noStrike">
                  <a:solidFill>
                    <a:schemeClr val="dk1"/>
                  </a:solidFill>
                  <a:latin typeface="Calibri"/>
                  <a:ea typeface="Calibri"/>
                  <a:cs typeface="Calibri"/>
                  <a:sym typeface="Calibri"/>
                </a:rPr>
                <a:t>Indiana Office of Technology (local govt entities) </a:t>
              </a:r>
              <a:endParaRPr/>
            </a:p>
            <a:p>
              <a:pPr indent="-285750" lvl="1" marL="285750" marR="0" rtl="0" algn="l">
                <a:lnSpc>
                  <a:spcPct val="90000"/>
                </a:lnSpc>
                <a:spcBef>
                  <a:spcPts val="435"/>
                </a:spcBef>
                <a:spcAft>
                  <a:spcPts val="0"/>
                </a:spcAft>
                <a:buClr>
                  <a:schemeClr val="dk1"/>
                </a:buClr>
                <a:buSzPts val="2900"/>
                <a:buFont typeface="Calibri"/>
                <a:buChar char="•"/>
              </a:pPr>
              <a:r>
                <a:rPr b="0" i="0" lang="en-US" sz="2900" u="none" cap="none" strike="noStrike">
                  <a:solidFill>
                    <a:schemeClr val="dk1"/>
                  </a:solidFill>
                  <a:latin typeface="Calibri"/>
                  <a:ea typeface="Calibri"/>
                  <a:cs typeface="Calibri"/>
                  <a:sym typeface="Calibri"/>
                </a:rPr>
                <a:t>Indiana Attorney General</a:t>
              </a:r>
              <a:endParaRPr b="0" i="0" sz="2900" u="none" cap="none" strike="noStrike">
                <a:solidFill>
                  <a:schemeClr val="dk1"/>
                </a:solidFill>
                <a:latin typeface="Calibri"/>
                <a:ea typeface="Calibri"/>
                <a:cs typeface="Calibri"/>
                <a:sym typeface="Calibri"/>
              </a:endParaRPr>
            </a:p>
            <a:p>
              <a:pPr indent="-285750" lvl="1" marL="285750" marR="0" rtl="0" algn="l">
                <a:lnSpc>
                  <a:spcPct val="90000"/>
                </a:lnSpc>
                <a:spcBef>
                  <a:spcPts val="435"/>
                </a:spcBef>
                <a:spcAft>
                  <a:spcPts val="0"/>
                </a:spcAft>
                <a:buClr>
                  <a:schemeClr val="dk1"/>
                </a:buClr>
                <a:buSzPts val="2900"/>
                <a:buFont typeface="Calibri"/>
                <a:buChar char="•"/>
              </a:pPr>
              <a:r>
                <a:rPr b="0" i="0" lang="en-US" sz="2900" u="none" cap="none" strike="noStrike">
                  <a:solidFill>
                    <a:schemeClr val="dk1"/>
                  </a:solidFill>
                  <a:latin typeface="Calibri"/>
                  <a:ea typeface="Calibri"/>
                  <a:cs typeface="Calibri"/>
                  <a:sym typeface="Calibri"/>
                </a:rPr>
                <a:t>USDHS CISA </a:t>
              </a:r>
              <a:endParaRPr b="0" i="0" sz="2900" u="none" cap="none" strike="noStrike">
                <a:solidFill>
                  <a:schemeClr val="dk1"/>
                </a:solidFill>
                <a:latin typeface="Calibri"/>
                <a:ea typeface="Calibri"/>
                <a:cs typeface="Calibri"/>
                <a:sym typeface="Calibri"/>
              </a:endParaRPr>
            </a:p>
            <a:p>
              <a:pPr indent="-285750" lvl="1" marL="285750" marR="0" rtl="0" algn="l">
                <a:lnSpc>
                  <a:spcPct val="90000"/>
                </a:lnSpc>
                <a:spcBef>
                  <a:spcPts val="435"/>
                </a:spcBef>
                <a:spcAft>
                  <a:spcPts val="0"/>
                </a:spcAft>
                <a:buClr>
                  <a:schemeClr val="dk1"/>
                </a:buClr>
                <a:buSzPts val="2900"/>
                <a:buFont typeface="Calibri"/>
                <a:buChar char="•"/>
              </a:pPr>
              <a:r>
                <a:rPr b="0" i="0" lang="en-US" sz="2900" u="none" cap="none" strike="noStrike">
                  <a:solidFill>
                    <a:schemeClr val="dk1"/>
                  </a:solidFill>
                  <a:latin typeface="Calibri"/>
                  <a:ea typeface="Calibri"/>
                  <a:cs typeface="Calibri"/>
                  <a:sym typeface="Calibri"/>
                </a:rPr>
                <a:t>Regulators</a:t>
              </a:r>
              <a:endParaRPr b="0" i="0" sz="2900" u="none" cap="none" strike="noStrike">
                <a:solidFill>
                  <a:schemeClr val="dk1"/>
                </a:solidFill>
                <a:latin typeface="Calibri"/>
                <a:ea typeface="Calibri"/>
                <a:cs typeface="Calibri"/>
                <a:sym typeface="Calibri"/>
              </a:endParaRPr>
            </a:p>
            <a:p>
              <a:pPr indent="-285750" lvl="1" marL="285750" marR="0" rtl="0" algn="l">
                <a:lnSpc>
                  <a:spcPct val="90000"/>
                </a:lnSpc>
                <a:spcBef>
                  <a:spcPts val="435"/>
                </a:spcBef>
                <a:spcAft>
                  <a:spcPts val="0"/>
                </a:spcAft>
                <a:buClr>
                  <a:schemeClr val="dk1"/>
                </a:buClr>
                <a:buSzPts val="2900"/>
                <a:buFont typeface="Calibri"/>
                <a:buChar char="•"/>
              </a:pPr>
              <a:r>
                <a:rPr b="0" i="0" lang="en-US" sz="2900" u="none" cap="none" strike="noStrike">
                  <a:solidFill>
                    <a:schemeClr val="dk1"/>
                  </a:solidFill>
                  <a:latin typeface="Calibri"/>
                  <a:ea typeface="Calibri"/>
                  <a:cs typeface="Calibri"/>
                  <a:sym typeface="Calibri"/>
                </a:rPr>
                <a:t>Secretary of State</a:t>
              </a:r>
              <a:endParaRPr/>
            </a:p>
          </p:txBody>
        </p:sp>
        <p:sp>
          <p:nvSpPr>
            <p:cNvPr id="359" name="Google Shape;359;p30"/>
            <p:cNvSpPr/>
            <p:nvPr/>
          </p:nvSpPr>
          <p:spPr>
            <a:xfrm>
              <a:off x="345025" y="1430445"/>
              <a:ext cx="4830358" cy="856080"/>
            </a:xfrm>
            <a:prstGeom prst="roundRect">
              <a:avLst>
                <a:gd fmla="val 16667" name="adj"/>
              </a:avLst>
            </a:prstGeom>
            <a:solidFill>
              <a:srgbClr val="6FAB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0"/>
            <p:cNvSpPr txBox="1"/>
            <p:nvPr/>
          </p:nvSpPr>
          <p:spPr>
            <a:xfrm>
              <a:off x="386815" y="1472235"/>
              <a:ext cx="4746778" cy="772500"/>
            </a:xfrm>
            <a:prstGeom prst="rect">
              <a:avLst/>
            </a:prstGeom>
            <a:noFill/>
            <a:ln>
              <a:noFill/>
            </a:ln>
          </p:spPr>
          <p:txBody>
            <a:bodyPr anchorCtr="0" anchor="ctr" bIns="0" lIns="182575" spcFirstLastPara="1" rIns="182575" wrap="square" tIns="0">
              <a:noAutofit/>
            </a:bodyPr>
            <a:lstStyle/>
            <a:p>
              <a:pPr indent="0" lvl="0" marL="0" marR="0" rtl="0" algn="l">
                <a:lnSpc>
                  <a:spcPct val="90000"/>
                </a:lnSpc>
                <a:spcBef>
                  <a:spcPts val="0"/>
                </a:spcBef>
                <a:spcAft>
                  <a:spcPts val="0"/>
                </a:spcAft>
                <a:buClr>
                  <a:schemeClr val="lt1"/>
                </a:buClr>
                <a:buSzPts val="2900"/>
                <a:buFont typeface="Calibri"/>
                <a:buNone/>
              </a:pPr>
              <a:r>
                <a:rPr b="1" lang="en-US" sz="2900">
                  <a:solidFill>
                    <a:schemeClr val="lt1"/>
                  </a:solidFill>
                  <a:latin typeface="Calibri"/>
                  <a:ea typeface="Calibri"/>
                  <a:cs typeface="Calibri"/>
                  <a:sym typeface="Calibri"/>
                </a:rPr>
                <a:t>Step 2- Additional Reporting </a:t>
              </a:r>
              <a:endParaRPr sz="2900">
                <a:solidFill>
                  <a:schemeClr val="lt1"/>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5" name="Shape 365"/>
        <p:cNvGrpSpPr/>
        <p:nvPr/>
      </p:nvGrpSpPr>
      <p:grpSpPr>
        <a:xfrm>
          <a:off x="0" y="0"/>
          <a:ext cx="0" cy="0"/>
          <a:chOff x="0" y="0"/>
          <a:chExt cx="0" cy="0"/>
        </a:xfrm>
      </p:grpSpPr>
      <p:sp>
        <p:nvSpPr>
          <p:cNvPr id="366" name="Google Shape;366;p31"/>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67" name="Google Shape;367;p31"/>
          <p:cNvSpPr txBox="1"/>
          <p:nvPr>
            <p:ph type="title"/>
          </p:nvPr>
        </p:nvSpPr>
        <p:spPr>
          <a:xfrm>
            <a:off x="635000" y="640823"/>
            <a:ext cx="3418659" cy="558314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600"/>
              <a:buFont typeface="Calibri"/>
              <a:buNone/>
            </a:pPr>
            <a:br>
              <a:rPr lang="en-US" sz="4600"/>
            </a:br>
            <a:r>
              <a:rPr lang="en-US" sz="4600"/>
              <a:t>Cybersecurity Incident Response</a:t>
            </a:r>
            <a:br>
              <a:rPr lang="en-US" sz="4600"/>
            </a:br>
            <a:endParaRPr sz="4600"/>
          </a:p>
        </p:txBody>
      </p:sp>
      <p:sp>
        <p:nvSpPr>
          <p:cNvPr id="368" name="Google Shape;368;p31"/>
          <p:cNvSpPr/>
          <p:nvPr/>
        </p:nvSpPr>
        <p:spPr>
          <a:xfrm rot="5400000">
            <a:off x="1627450" y="3462719"/>
            <a:ext cx="5410200" cy="18288"/>
          </a:xfrm>
          <a:custGeom>
            <a:rect b="b" l="l" r="r" t="t"/>
            <a:pathLst>
              <a:path extrusionOk="0" fill="none" h="18288" w="541020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extrusionOk="0" h="18288" w="541020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369" name="Google Shape;369;p31"/>
          <p:cNvGrpSpPr/>
          <p:nvPr/>
        </p:nvGrpSpPr>
        <p:grpSpPr>
          <a:xfrm>
            <a:off x="4648018" y="1522087"/>
            <a:ext cx="6900512" cy="3773609"/>
            <a:chOff x="0" y="881265"/>
            <a:chExt cx="6900512" cy="3773609"/>
          </a:xfrm>
        </p:grpSpPr>
        <p:sp>
          <p:nvSpPr>
            <p:cNvPr id="370" name="Google Shape;370;p31"/>
            <p:cNvSpPr/>
            <p:nvPr/>
          </p:nvSpPr>
          <p:spPr>
            <a:xfrm>
              <a:off x="0" y="1220745"/>
              <a:ext cx="6900512" cy="579600"/>
            </a:xfrm>
            <a:prstGeom prst="rect">
              <a:avLst/>
            </a:prstGeom>
            <a:solidFill>
              <a:schemeClr val="lt1">
                <a:alpha val="89803"/>
              </a:schemeClr>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1"/>
            <p:cNvSpPr/>
            <p:nvPr/>
          </p:nvSpPr>
          <p:spPr>
            <a:xfrm>
              <a:off x="345025" y="881265"/>
              <a:ext cx="4830358" cy="678960"/>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1"/>
            <p:cNvSpPr txBox="1"/>
            <p:nvPr/>
          </p:nvSpPr>
          <p:spPr>
            <a:xfrm>
              <a:off x="378169" y="914409"/>
              <a:ext cx="4764070" cy="612672"/>
            </a:xfrm>
            <a:prstGeom prst="rect">
              <a:avLst/>
            </a:prstGeom>
            <a:noFill/>
            <a:ln>
              <a:noFill/>
            </a:ln>
          </p:spPr>
          <p:txBody>
            <a:bodyPr anchorCtr="0" anchor="ctr" bIns="0" lIns="182575" spcFirstLastPara="1" rIns="182575" wrap="square" tIns="0">
              <a:noAutofit/>
            </a:bodyPr>
            <a:lstStyle/>
            <a:p>
              <a:pPr indent="0" lvl="0" marL="0" marR="0" rtl="0" algn="l">
                <a:lnSpc>
                  <a:spcPct val="90000"/>
                </a:lnSpc>
                <a:spcBef>
                  <a:spcPts val="0"/>
                </a:spcBef>
                <a:spcAft>
                  <a:spcPts val="0"/>
                </a:spcAft>
                <a:buClr>
                  <a:schemeClr val="lt1"/>
                </a:buClr>
                <a:buSzPts val="2300"/>
                <a:buFont typeface="Calibri"/>
                <a:buNone/>
              </a:pPr>
              <a:r>
                <a:rPr b="1" lang="en-US" sz="2300">
                  <a:solidFill>
                    <a:schemeClr val="lt1"/>
                  </a:solidFill>
                  <a:latin typeface="Calibri"/>
                  <a:ea typeface="Calibri"/>
                  <a:cs typeface="Calibri"/>
                  <a:sym typeface="Calibri"/>
                </a:rPr>
                <a:t>Reporting a Cyber Crime</a:t>
              </a:r>
              <a:endParaRPr sz="2300">
                <a:solidFill>
                  <a:schemeClr val="lt1"/>
                </a:solidFill>
                <a:latin typeface="Calibri"/>
                <a:ea typeface="Calibri"/>
                <a:cs typeface="Calibri"/>
                <a:sym typeface="Calibri"/>
              </a:endParaRPr>
            </a:p>
          </p:txBody>
        </p:sp>
        <p:sp>
          <p:nvSpPr>
            <p:cNvPr id="373" name="Google Shape;373;p31"/>
            <p:cNvSpPr/>
            <p:nvPr/>
          </p:nvSpPr>
          <p:spPr>
            <a:xfrm>
              <a:off x="0" y="2264025"/>
              <a:ext cx="6900512" cy="2390849"/>
            </a:xfrm>
            <a:prstGeom prst="rect">
              <a:avLst/>
            </a:prstGeom>
            <a:solidFill>
              <a:schemeClr val="lt1">
                <a:alpha val="89803"/>
              </a:schemeClr>
            </a:solidFill>
            <a:ln cap="flat" cmpd="sng" w="12700">
              <a:solidFill>
                <a:srgbClr val="6FAB4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1"/>
            <p:cNvSpPr txBox="1"/>
            <p:nvPr/>
          </p:nvSpPr>
          <p:spPr>
            <a:xfrm>
              <a:off x="0" y="2264025"/>
              <a:ext cx="6900512" cy="2390849"/>
            </a:xfrm>
            <a:prstGeom prst="rect">
              <a:avLst/>
            </a:prstGeom>
            <a:noFill/>
            <a:ln>
              <a:noFill/>
            </a:ln>
          </p:spPr>
          <p:txBody>
            <a:bodyPr anchorCtr="0" anchor="t" bIns="163575" lIns="535550" spcFirstLastPara="1" rIns="535550" wrap="square" tIns="479025">
              <a:noAutofit/>
            </a:bodyPr>
            <a:lstStyle/>
            <a:p>
              <a:pPr indent="-228600" lvl="1" marL="228600" marR="0" rtl="0" algn="l">
                <a:lnSpc>
                  <a:spcPct val="90000"/>
                </a:lnSpc>
                <a:spcBef>
                  <a:spcPts val="0"/>
                </a:spcBef>
                <a:spcAft>
                  <a:spcPts val="0"/>
                </a:spcAft>
                <a:buClr>
                  <a:schemeClr val="dk1"/>
                </a:buClr>
                <a:buSzPts val="2300"/>
                <a:buFont typeface="Calibri"/>
                <a:buChar char="•"/>
              </a:pPr>
              <a:r>
                <a:rPr b="0" i="0" lang="en-US" sz="2300" u="none" cap="none" strike="noStrike">
                  <a:solidFill>
                    <a:schemeClr val="dk1"/>
                  </a:solidFill>
                  <a:latin typeface="Calibri"/>
                  <a:ea typeface="Calibri"/>
                  <a:cs typeface="Calibri"/>
                  <a:sym typeface="Calibri"/>
                </a:rPr>
                <a:t>Department of Homeland Security’s Cybersecurity &amp; Infrastructure Security Agency </a:t>
              </a:r>
              <a:endParaRPr/>
            </a:p>
            <a:p>
              <a:pPr indent="-228600" lvl="1" marL="228600" marR="0" rtl="0" algn="l">
                <a:lnSpc>
                  <a:spcPct val="90000"/>
                </a:lnSpc>
                <a:spcBef>
                  <a:spcPts val="345"/>
                </a:spcBef>
                <a:spcAft>
                  <a:spcPts val="0"/>
                </a:spcAft>
                <a:buClr>
                  <a:schemeClr val="dk1"/>
                </a:buClr>
                <a:buSzPts val="2300"/>
                <a:buFont typeface="Calibri"/>
                <a:buChar char="•"/>
              </a:pPr>
              <a:r>
                <a:rPr b="0" i="0" lang="en-US" sz="2300" u="none" cap="none" strike="noStrike">
                  <a:solidFill>
                    <a:schemeClr val="dk1"/>
                  </a:solidFill>
                  <a:latin typeface="Calibri"/>
                  <a:ea typeface="Calibri"/>
                  <a:cs typeface="Calibri"/>
                  <a:sym typeface="Calibri"/>
                </a:rPr>
                <a:t>National Governors Association Response Planning Memo </a:t>
              </a:r>
              <a:endParaRPr b="0" i="0" sz="2300" u="none" cap="none" strike="noStrike">
                <a:solidFill>
                  <a:schemeClr val="dk1"/>
                </a:solidFill>
                <a:latin typeface="Calibri"/>
                <a:ea typeface="Calibri"/>
                <a:cs typeface="Calibri"/>
                <a:sym typeface="Calibri"/>
              </a:endParaRPr>
            </a:p>
            <a:p>
              <a:pPr indent="-228600" lvl="1" marL="228600" marR="0" rtl="0" algn="l">
                <a:lnSpc>
                  <a:spcPct val="90000"/>
                </a:lnSpc>
                <a:spcBef>
                  <a:spcPts val="345"/>
                </a:spcBef>
                <a:spcAft>
                  <a:spcPts val="0"/>
                </a:spcAft>
                <a:buClr>
                  <a:schemeClr val="dk1"/>
                </a:buClr>
                <a:buSzPts val="2300"/>
                <a:buFont typeface="Calibri"/>
                <a:buChar char="•"/>
              </a:pPr>
              <a:r>
                <a:rPr b="0" i="0" lang="en-US" sz="2300" u="none" cap="none" strike="noStrike">
                  <a:solidFill>
                    <a:schemeClr val="dk1"/>
                  </a:solidFill>
                  <a:latin typeface="Calibri"/>
                  <a:ea typeface="Calibri"/>
                  <a:cs typeface="Calibri"/>
                  <a:sym typeface="Calibri"/>
                </a:rPr>
                <a:t>MS-ISAC </a:t>
              </a:r>
              <a:endParaRPr/>
            </a:p>
          </p:txBody>
        </p:sp>
        <p:sp>
          <p:nvSpPr>
            <p:cNvPr id="375" name="Google Shape;375;p31"/>
            <p:cNvSpPr/>
            <p:nvPr/>
          </p:nvSpPr>
          <p:spPr>
            <a:xfrm>
              <a:off x="345025" y="1924545"/>
              <a:ext cx="4830358" cy="678960"/>
            </a:xfrm>
            <a:prstGeom prst="roundRect">
              <a:avLst>
                <a:gd fmla="val 16667" name="adj"/>
              </a:avLst>
            </a:prstGeom>
            <a:solidFill>
              <a:srgbClr val="6FAB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1"/>
            <p:cNvSpPr txBox="1"/>
            <p:nvPr/>
          </p:nvSpPr>
          <p:spPr>
            <a:xfrm>
              <a:off x="378169" y="1957689"/>
              <a:ext cx="4764070" cy="612672"/>
            </a:xfrm>
            <a:prstGeom prst="rect">
              <a:avLst/>
            </a:prstGeom>
            <a:noFill/>
            <a:ln>
              <a:noFill/>
            </a:ln>
          </p:spPr>
          <p:txBody>
            <a:bodyPr anchorCtr="0" anchor="ctr" bIns="0" lIns="182575" spcFirstLastPara="1" rIns="182575" wrap="square" tIns="0">
              <a:noAutofit/>
            </a:bodyPr>
            <a:lstStyle/>
            <a:p>
              <a:pPr indent="0" lvl="0" marL="0" marR="0" rtl="0" algn="l">
                <a:lnSpc>
                  <a:spcPct val="90000"/>
                </a:lnSpc>
                <a:spcBef>
                  <a:spcPts val="0"/>
                </a:spcBef>
                <a:spcAft>
                  <a:spcPts val="0"/>
                </a:spcAft>
                <a:buClr>
                  <a:schemeClr val="lt1"/>
                </a:buClr>
                <a:buSzPts val="2300"/>
                <a:buFont typeface="Calibri"/>
                <a:buNone/>
              </a:pPr>
              <a:r>
                <a:rPr b="1" lang="en-US" sz="2300">
                  <a:solidFill>
                    <a:schemeClr val="lt1"/>
                  </a:solidFill>
                  <a:latin typeface="Calibri"/>
                  <a:ea typeface="Calibri"/>
                  <a:cs typeface="Calibri"/>
                  <a:sym typeface="Calibri"/>
                </a:rPr>
                <a:t>Step 3- Utilize  Additional Resources</a:t>
              </a:r>
              <a:endParaRPr sz="2300">
                <a:solidFill>
                  <a:schemeClr val="lt1"/>
                </a:solidFill>
                <a:latin typeface="Calibri"/>
                <a:ea typeface="Calibri"/>
                <a:cs typeface="Calibri"/>
                <a:sym typeface="Calibri"/>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1" name="Shape 381"/>
        <p:cNvGrpSpPr/>
        <p:nvPr/>
      </p:nvGrpSpPr>
      <p:grpSpPr>
        <a:xfrm>
          <a:off x="0" y="0"/>
          <a:ext cx="0" cy="0"/>
          <a:chOff x="0" y="0"/>
          <a:chExt cx="0" cy="0"/>
        </a:xfrm>
      </p:grpSpPr>
      <p:sp>
        <p:nvSpPr>
          <p:cNvPr id="382" name="Google Shape;382;p32"/>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32"/>
          <p:cNvSpPr txBox="1"/>
          <p:nvPr>
            <p:ph type="title"/>
          </p:nvPr>
        </p:nvSpPr>
        <p:spPr>
          <a:xfrm>
            <a:off x="841248" y="548640"/>
            <a:ext cx="3600860" cy="543153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200"/>
              <a:buFont typeface="Calibri"/>
              <a:buNone/>
            </a:pPr>
            <a:br>
              <a:rPr lang="en-US" sz="4200">
                <a:solidFill>
                  <a:schemeClr val="dk1"/>
                </a:solidFill>
                <a:latin typeface="Calibri"/>
                <a:ea typeface="Calibri"/>
                <a:cs typeface="Calibri"/>
                <a:sym typeface="Calibri"/>
              </a:rPr>
            </a:br>
            <a:r>
              <a:rPr lang="en-US" sz="4200">
                <a:solidFill>
                  <a:schemeClr val="dk1"/>
                </a:solidFill>
                <a:latin typeface="Calibri"/>
                <a:ea typeface="Calibri"/>
                <a:cs typeface="Calibri"/>
                <a:sym typeface="Calibri"/>
              </a:rPr>
              <a:t>HEA 1169 REPORTING A CYBERSECURITY INCIDENT</a:t>
            </a:r>
            <a:br>
              <a:rPr lang="en-US" sz="4200">
                <a:solidFill>
                  <a:schemeClr val="dk1"/>
                </a:solidFill>
                <a:latin typeface="Calibri"/>
                <a:ea typeface="Calibri"/>
                <a:cs typeface="Calibri"/>
                <a:sym typeface="Calibri"/>
              </a:rPr>
            </a:br>
            <a:br>
              <a:rPr lang="en-US" sz="4200">
                <a:solidFill>
                  <a:schemeClr val="dk1"/>
                </a:solidFill>
                <a:latin typeface="Calibri"/>
                <a:ea typeface="Calibri"/>
                <a:cs typeface="Calibri"/>
                <a:sym typeface="Calibri"/>
              </a:rPr>
            </a:br>
            <a:endParaRPr sz="4200">
              <a:solidFill>
                <a:schemeClr val="dk1"/>
              </a:solidFill>
              <a:latin typeface="Calibri"/>
              <a:ea typeface="Calibri"/>
              <a:cs typeface="Calibri"/>
              <a:sym typeface="Calibri"/>
            </a:endParaRPr>
          </a:p>
        </p:txBody>
      </p:sp>
      <p:sp>
        <p:nvSpPr>
          <p:cNvPr id="384" name="Google Shape;384;p32"/>
          <p:cNvSpPr/>
          <p:nvPr/>
        </p:nvSpPr>
        <p:spPr>
          <a:xfrm rot="5400000">
            <a:off x="2543983" y="3258715"/>
            <a:ext cx="4480560" cy="18288"/>
          </a:xfrm>
          <a:custGeom>
            <a:rect b="b" l="l" r="r" t="t"/>
            <a:pathLst>
              <a:path extrusionOk="0" fill="none" h="18288" w="448056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extrusionOk="0" h="18288" w="448056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32"/>
          <p:cNvSpPr txBox="1"/>
          <p:nvPr/>
        </p:nvSpPr>
        <p:spPr>
          <a:xfrm>
            <a:off x="5126418" y="552091"/>
            <a:ext cx="6224335" cy="543153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i="0" lang="en-US" sz="2000" cap="none">
                <a:solidFill>
                  <a:schemeClr val="dk1"/>
                </a:solidFill>
                <a:latin typeface="Calibri"/>
                <a:ea typeface="Calibri"/>
                <a:cs typeface="Calibri"/>
                <a:sym typeface="Calibri"/>
              </a:rPr>
              <a:t>THE INDIANA CYBERSECURITY LAW (HEA 1169) WENT INTO EFFECT ON JULY 1, 2021. </a:t>
            </a:r>
            <a:endParaRPr/>
          </a:p>
          <a:p>
            <a:pPr indent="127000" lvl="0" marL="0" marR="0" rtl="0" algn="l">
              <a:lnSpc>
                <a:spcPct val="90000"/>
              </a:lnSpc>
              <a:spcBef>
                <a:spcPts val="1000"/>
              </a:spcBef>
              <a:spcAft>
                <a:spcPts val="0"/>
              </a:spcAft>
              <a:buClr>
                <a:schemeClr val="dk1"/>
              </a:buClr>
              <a:buSzPts val="2000"/>
              <a:buFont typeface="Arial"/>
              <a:buNone/>
            </a:pPr>
            <a:r>
              <a:t/>
            </a:r>
            <a:endParaRPr b="1" i="0" sz="2000" cap="non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None/>
            </a:pPr>
            <a:r>
              <a:rPr b="0" i="0" lang="en-US" sz="2000" cap="none">
                <a:solidFill>
                  <a:schemeClr val="dk1"/>
                </a:solidFill>
                <a:latin typeface="Calibri"/>
                <a:ea typeface="Calibri"/>
                <a:cs typeface="Calibri"/>
                <a:sym typeface="Calibri"/>
              </a:rPr>
              <a:t>THE FOLLOWING GROUPS ARE REQUIRED, WITHIN 48 HOURS OF DISCOVERY TO REPORT CYBERSECURITY INCIDENTS TO THE INDIANA OFFICE OF TECHNOLOGY:</a:t>
            </a:r>
            <a:br>
              <a:rPr lang="en-US" sz="2000" cap="none">
                <a:solidFill>
                  <a:schemeClr val="dk1"/>
                </a:solidFill>
                <a:latin typeface="Calibri"/>
                <a:ea typeface="Calibri"/>
                <a:cs typeface="Calibri"/>
                <a:sym typeface="Calibri"/>
              </a:rPr>
            </a:br>
            <a:br>
              <a:rPr lang="en-US" sz="2000" cap="none">
                <a:solidFill>
                  <a:schemeClr val="dk1"/>
                </a:solidFill>
                <a:latin typeface="Calibri"/>
                <a:ea typeface="Calibri"/>
                <a:cs typeface="Calibri"/>
                <a:sym typeface="Calibri"/>
              </a:rPr>
            </a:br>
            <a:r>
              <a:rPr b="0" i="0" lang="en-US" sz="2000" cap="none">
                <a:solidFill>
                  <a:schemeClr val="dk1"/>
                </a:solidFill>
                <a:latin typeface="Calibri"/>
                <a:ea typeface="Calibri"/>
                <a:cs typeface="Calibri"/>
                <a:sym typeface="Calibri"/>
              </a:rPr>
              <a:t>COUNTIES, MUNICIPALITIES, TOWNSHIPS, SCHOOL CORPORATIONS, LIBRARY DISTRICTS, LOCAL HOUSING AUTHORITIES, FIRE PROTECTION DISTRICTS, PUBLIC TRANSPORTATION CORPORATIONS, LOCAL BUILDING AUTHORITIES, LOCAL HOSPITAL AUTHORITIES OR CORPORATIONS, LOCAL AIRPORT AUTHORITIES, SPECIAL SERVICE DISTRICTS, SPECIAL TAXING DISTRICTS OR OTHER SEPARATE LOCAL GOVERNMENTAL ENTITIES THAT MAY SUE AND BE SUED.</a:t>
            </a:r>
            <a:endParaRPr/>
          </a:p>
        </p:txBody>
      </p:sp>
      <p:sp>
        <p:nvSpPr>
          <p:cNvPr id="386" name="Google Shape;386;p32"/>
          <p:cNvSpPr txBox="1"/>
          <p:nvPr/>
        </p:nvSpPr>
        <p:spPr>
          <a:xfrm>
            <a:off x="1580554" y="301857"/>
            <a:ext cx="9555083" cy="913168"/>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400"/>
              <a:buFont typeface="Arial Narrow"/>
              <a:buNone/>
            </a:pPr>
            <a:r>
              <a:t/>
            </a:r>
            <a:endParaRPr sz="2400" cap="non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0" name="Shape 390"/>
        <p:cNvGrpSpPr/>
        <p:nvPr/>
      </p:nvGrpSpPr>
      <p:grpSpPr>
        <a:xfrm>
          <a:off x="0" y="0"/>
          <a:ext cx="0" cy="0"/>
          <a:chOff x="0" y="0"/>
          <a:chExt cx="0" cy="0"/>
        </a:xfrm>
      </p:grpSpPr>
      <p:sp>
        <p:nvSpPr>
          <p:cNvPr id="391" name="Google Shape;391;p33"/>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n-US" sz="5400"/>
              <a:t>NEW RESOURCES COMING SOON! </a:t>
            </a:r>
            <a:endParaRPr/>
          </a:p>
        </p:txBody>
      </p:sp>
      <p:sp>
        <p:nvSpPr>
          <p:cNvPr id="393" name="Google Shape;393;p33"/>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33"/>
          <p:cNvSpPr txBox="1"/>
          <p:nvPr>
            <p:ph idx="1" type="body"/>
          </p:nvPr>
        </p:nvSpPr>
        <p:spPr>
          <a:xfrm>
            <a:off x="836676" y="2067620"/>
            <a:ext cx="10515600" cy="425196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en-US" sz="2200"/>
              <a:t>HEALTHCARE CYBER IN A BOX TOOLKIT </a:t>
            </a:r>
            <a:endParaRPr/>
          </a:p>
          <a:p>
            <a:pPr indent="-228600" lvl="0" marL="228600" rtl="0" algn="l">
              <a:lnSpc>
                <a:spcPct val="90000"/>
              </a:lnSpc>
              <a:spcBef>
                <a:spcPts val="1000"/>
              </a:spcBef>
              <a:spcAft>
                <a:spcPts val="0"/>
              </a:spcAft>
              <a:buClr>
                <a:schemeClr val="dk1"/>
              </a:buClr>
              <a:buSzPts val="2200"/>
              <a:buChar char="•"/>
            </a:pPr>
            <a:r>
              <a:rPr lang="en-US" sz="2200"/>
              <a:t>UTILITY RESOURCE GUIDE</a:t>
            </a:r>
            <a:endParaRPr/>
          </a:p>
          <a:p>
            <a:pPr indent="-228600" lvl="0" marL="228600" rtl="0" algn="l">
              <a:lnSpc>
                <a:spcPct val="90000"/>
              </a:lnSpc>
              <a:spcBef>
                <a:spcPts val="1000"/>
              </a:spcBef>
              <a:spcAft>
                <a:spcPts val="0"/>
              </a:spcAft>
              <a:buClr>
                <a:schemeClr val="dk1"/>
              </a:buClr>
              <a:buSzPts val="2200"/>
              <a:buChar char="•"/>
            </a:pPr>
            <a:r>
              <a:rPr lang="en-US" sz="2200"/>
              <a:t>CYBER INSURANCE TOOLKIT </a:t>
            </a:r>
            <a:endParaRPr/>
          </a:p>
          <a:p>
            <a:pPr indent="-228600" lvl="0" marL="228600" rtl="0" algn="l">
              <a:lnSpc>
                <a:spcPct val="90000"/>
              </a:lnSpc>
              <a:spcBef>
                <a:spcPts val="1000"/>
              </a:spcBef>
              <a:spcAft>
                <a:spcPts val="0"/>
              </a:spcAft>
              <a:buClr>
                <a:schemeClr val="dk1"/>
              </a:buClr>
              <a:buSzPts val="2200"/>
              <a:buChar char="•"/>
            </a:pPr>
            <a:r>
              <a:rPr lang="en-US" sz="2200"/>
              <a:t>PRIVACY TOOLKIT </a:t>
            </a:r>
            <a:endParaRPr/>
          </a:p>
          <a:p>
            <a:pPr indent="-228600" lvl="0" marL="228600" rtl="0" algn="l">
              <a:lnSpc>
                <a:spcPct val="90000"/>
              </a:lnSpc>
              <a:spcBef>
                <a:spcPts val="1000"/>
              </a:spcBef>
              <a:spcAft>
                <a:spcPts val="0"/>
              </a:spcAft>
              <a:buClr>
                <a:schemeClr val="dk1"/>
              </a:buClr>
              <a:buSzPts val="2200"/>
              <a:buChar char="•"/>
            </a:pPr>
            <a:r>
              <a:rPr lang="en-US" sz="2200"/>
              <a:t>UPDATE TO EMERGENCY MANAGER TOOLKIT </a:t>
            </a:r>
            <a:endParaRPr/>
          </a:p>
          <a:p>
            <a:pPr indent="-228600" lvl="0" marL="228600" rtl="0" algn="l">
              <a:lnSpc>
                <a:spcPct val="90000"/>
              </a:lnSpc>
              <a:spcBef>
                <a:spcPts val="1000"/>
              </a:spcBef>
              <a:spcAft>
                <a:spcPts val="0"/>
              </a:spcAft>
              <a:buClr>
                <a:schemeClr val="dk1"/>
              </a:buClr>
              <a:buSzPts val="2200"/>
              <a:buChar char="•"/>
            </a:pPr>
            <a:r>
              <a:rPr lang="en-US" sz="2200"/>
              <a:t>NATIONAL POLICY STUDY OF ALL 50 STATE AND FEDERAL </a:t>
            </a:r>
            <a:endParaRPr/>
          </a:p>
          <a:p>
            <a:pPr indent="-228600" lvl="0" marL="228600" rtl="0" algn="l">
              <a:lnSpc>
                <a:spcPct val="90000"/>
              </a:lnSpc>
              <a:spcBef>
                <a:spcPts val="1000"/>
              </a:spcBef>
              <a:spcAft>
                <a:spcPts val="0"/>
              </a:spcAft>
              <a:buClr>
                <a:schemeClr val="dk1"/>
              </a:buClr>
              <a:buSzPts val="2200"/>
              <a:buChar char="•"/>
            </a:pPr>
            <a:r>
              <a:rPr lang="en-US" sz="2200"/>
              <a:t>UPDATE TO PII GUIDEBOOK </a:t>
            </a:r>
            <a:endParaRPr/>
          </a:p>
          <a:p>
            <a:pPr indent="-228600" lvl="0" marL="228600" rtl="0" algn="l">
              <a:lnSpc>
                <a:spcPct val="90000"/>
              </a:lnSpc>
              <a:spcBef>
                <a:spcPts val="1000"/>
              </a:spcBef>
              <a:spcAft>
                <a:spcPts val="0"/>
              </a:spcAft>
              <a:buClr>
                <a:schemeClr val="dk1"/>
              </a:buClr>
              <a:buSzPts val="2200"/>
              <a:buChar char="•"/>
            </a:pPr>
            <a:r>
              <a:rPr lang="en-US" sz="2200"/>
              <a:t>CYBER SHARING MATURITY MODEL </a:t>
            </a:r>
            <a:endParaRPr/>
          </a:p>
          <a:p>
            <a:pPr indent="-88900" lvl="0" marL="228600" rtl="0" algn="l">
              <a:lnSpc>
                <a:spcPct val="90000"/>
              </a:lnSpc>
              <a:spcBef>
                <a:spcPts val="1000"/>
              </a:spcBef>
              <a:spcAft>
                <a:spcPts val="0"/>
              </a:spcAft>
              <a:buClr>
                <a:schemeClr val="dk1"/>
              </a:buClr>
              <a:buSzPts val="2200"/>
              <a:buNone/>
            </a:pPr>
            <a:r>
              <a:t/>
            </a:r>
            <a:endParaRPr sz="22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8" name="Shape 398"/>
        <p:cNvGrpSpPr/>
        <p:nvPr/>
      </p:nvGrpSpPr>
      <p:grpSpPr>
        <a:xfrm>
          <a:off x="0" y="0"/>
          <a:ext cx="0" cy="0"/>
          <a:chOff x="0" y="0"/>
          <a:chExt cx="0" cy="0"/>
        </a:xfrm>
      </p:grpSpPr>
      <p:sp>
        <p:nvSpPr>
          <p:cNvPr id="399" name="Google Shape;399;p34"/>
          <p:cNvSpPr txBox="1"/>
          <p:nvPr>
            <p:ph type="ctrTitle"/>
          </p:nvPr>
        </p:nvSpPr>
        <p:spPr>
          <a:xfrm>
            <a:off x="914400" y="1122363"/>
            <a:ext cx="103632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a:t>Thank You! </a:t>
            </a:r>
            <a:endParaRPr/>
          </a:p>
        </p:txBody>
      </p:sp>
      <p:sp>
        <p:nvSpPr>
          <p:cNvPr id="400" name="Google Shape;400;p3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Chetrice mosley-Romero</a:t>
            </a:r>
            <a:br>
              <a:rPr lang="en-US"/>
            </a:br>
            <a:r>
              <a:rPr lang="en-US" u="sng">
                <a:solidFill>
                  <a:schemeClr val="hlink"/>
                </a:solidFill>
                <a:hlinkClick r:id="rId4"/>
              </a:rPr>
              <a:t>Romeroclm@iot.in.gov</a:t>
            </a:r>
            <a:br>
              <a:rPr lang="en-US"/>
            </a:br>
            <a:r>
              <a:rPr lang="en-US"/>
              <a:t>317-607-3178 </a:t>
            </a:r>
            <a:endParaRPr/>
          </a:p>
          <a:p>
            <a:pPr indent="0" lvl="0" marL="0" rtl="0" algn="ctr">
              <a:lnSpc>
                <a:spcPct val="90000"/>
              </a:lnSpc>
              <a:spcBef>
                <a:spcPts val="1000"/>
              </a:spcBef>
              <a:spcAft>
                <a:spcPts val="0"/>
              </a:spcAft>
              <a:buClr>
                <a:schemeClr val="dk1"/>
              </a:buClr>
              <a:buSzPts val="240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4" name="Shape 404"/>
        <p:cNvGrpSpPr/>
        <p:nvPr/>
      </p:nvGrpSpPr>
      <p:grpSpPr>
        <a:xfrm>
          <a:off x="0" y="0"/>
          <a:ext cx="0" cy="0"/>
          <a:chOff x="0" y="0"/>
          <a:chExt cx="0" cy="0"/>
        </a:xfrm>
      </p:grpSpPr>
      <p:sp>
        <p:nvSpPr>
          <p:cNvPr id="405" name="Google Shape;405;g184fad321ad_0_0"/>
          <p:cNvSpPr txBox="1"/>
          <p:nvPr/>
        </p:nvSpPr>
        <p:spPr>
          <a:xfrm>
            <a:off x="1535367" y="511800"/>
            <a:ext cx="8564100" cy="9081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t/>
            </a:r>
            <a:endParaRPr b="1" sz="4300">
              <a:solidFill>
                <a:srgbClr val="CC4125"/>
              </a:solidFill>
              <a:latin typeface="Tahoma"/>
              <a:ea typeface="Tahoma"/>
              <a:cs typeface="Tahoma"/>
              <a:sym typeface="Tahoma"/>
            </a:endParaRPr>
          </a:p>
        </p:txBody>
      </p:sp>
      <p:sp>
        <p:nvSpPr>
          <p:cNvPr id="406" name="Google Shape;406;g184fad321ad_0_0"/>
          <p:cNvSpPr txBox="1"/>
          <p:nvPr/>
        </p:nvSpPr>
        <p:spPr>
          <a:xfrm>
            <a:off x="5968733" y="94000"/>
            <a:ext cx="5994300" cy="58029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US" sz="4700">
                <a:solidFill>
                  <a:srgbClr val="FF9900"/>
                </a:solidFill>
                <a:latin typeface="Calibri"/>
                <a:ea typeface="Calibri"/>
                <a:cs typeface="Calibri"/>
                <a:sym typeface="Calibri"/>
              </a:rPr>
              <a:t>CEU &amp; SCHOLARSHIP ATTENDEES:</a:t>
            </a:r>
            <a:endParaRPr b="1" sz="4700">
              <a:solidFill>
                <a:srgbClr val="FF9900"/>
              </a:solidFill>
              <a:latin typeface="Calibri"/>
              <a:ea typeface="Calibri"/>
              <a:cs typeface="Calibri"/>
              <a:sym typeface="Calibri"/>
            </a:endParaRPr>
          </a:p>
          <a:p>
            <a:pPr indent="0" lvl="0" marL="0" rtl="0" algn="l">
              <a:spcBef>
                <a:spcPts val="0"/>
              </a:spcBef>
              <a:spcAft>
                <a:spcPts val="0"/>
              </a:spcAft>
              <a:buNone/>
            </a:pPr>
            <a:r>
              <a:rPr lang="en-US" sz="3900">
                <a:solidFill>
                  <a:schemeClr val="dk1"/>
                </a:solidFill>
                <a:latin typeface="Calibri"/>
                <a:ea typeface="Calibri"/>
                <a:cs typeface="Calibri"/>
                <a:sym typeface="Calibri"/>
              </a:rPr>
              <a:t>Attendees who would like to receive CEU credit or who are scholarship recipients, please scan the QR code OR visit the link below and fill out the online form. </a:t>
            </a:r>
            <a:endParaRPr sz="3900">
              <a:solidFill>
                <a:schemeClr val="dk1"/>
              </a:solidFill>
              <a:latin typeface="Calibri"/>
              <a:ea typeface="Calibri"/>
              <a:cs typeface="Calibri"/>
              <a:sym typeface="Calibri"/>
            </a:endParaRPr>
          </a:p>
          <a:p>
            <a:pPr indent="0" lvl="0" marL="0" rtl="0" algn="l">
              <a:spcBef>
                <a:spcPts val="0"/>
              </a:spcBef>
              <a:spcAft>
                <a:spcPts val="0"/>
              </a:spcAft>
              <a:buNone/>
            </a:pPr>
            <a:r>
              <a:t/>
            </a:r>
            <a:endParaRPr b="1" sz="3300">
              <a:solidFill>
                <a:srgbClr val="E06666"/>
              </a:solidFill>
              <a:latin typeface="Calibri"/>
              <a:ea typeface="Calibri"/>
              <a:cs typeface="Calibri"/>
              <a:sym typeface="Calibri"/>
            </a:endParaRPr>
          </a:p>
        </p:txBody>
      </p:sp>
      <p:sp>
        <p:nvSpPr>
          <p:cNvPr id="407" name="Google Shape;407;g184fad321ad_0_0"/>
          <p:cNvSpPr txBox="1"/>
          <p:nvPr/>
        </p:nvSpPr>
        <p:spPr>
          <a:xfrm>
            <a:off x="706467" y="5565033"/>
            <a:ext cx="9901200" cy="6771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Clr>
                <a:schemeClr val="dk1"/>
              </a:buClr>
              <a:buSzPts val="1500"/>
              <a:buFont typeface="Arial"/>
              <a:buNone/>
            </a:pPr>
            <a:r>
              <a:rPr b="1" lang="en-US" sz="2800">
                <a:solidFill>
                  <a:srgbClr val="B45F06"/>
                </a:solidFill>
                <a:latin typeface="Calibri"/>
                <a:ea typeface="Calibri"/>
                <a:cs typeface="Calibri"/>
                <a:sym typeface="Calibri"/>
              </a:rPr>
              <a:t>https://www.midwest811conference.com/chetrice-mosley/</a:t>
            </a:r>
            <a:endParaRPr b="1" sz="1300">
              <a:solidFill>
                <a:srgbClr val="B45F06"/>
              </a:solidFill>
            </a:endParaRPr>
          </a:p>
        </p:txBody>
      </p:sp>
      <p:pic>
        <p:nvPicPr>
          <p:cNvPr id="408" name="Google Shape;408;g184fad321ad_0_0"/>
          <p:cNvPicPr preferRelativeResize="0"/>
          <p:nvPr/>
        </p:nvPicPr>
        <p:blipFill>
          <a:blip r:embed="rId4">
            <a:alphaModFix/>
          </a:blip>
          <a:stretch>
            <a:fillRect/>
          </a:stretch>
        </p:blipFill>
        <p:spPr>
          <a:xfrm>
            <a:off x="271950" y="235475"/>
            <a:ext cx="5162350" cy="5162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p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4"/>
          <p:cNvSpPr/>
          <p:nvPr/>
        </p:nvSpPr>
        <p:spPr>
          <a:xfrm flipH="1">
            <a:off x="8576720" y="3335867"/>
            <a:ext cx="3291840" cy="3200400"/>
          </a:xfrm>
          <a:prstGeom prst="rtTriangl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4"/>
          <p:cNvSpPr/>
          <p:nvPr/>
        </p:nvSpPr>
        <p:spPr>
          <a:xfrm>
            <a:off x="641774" y="623275"/>
            <a:ext cx="10905053" cy="5607882"/>
          </a:xfrm>
          <a:prstGeom prst="rect">
            <a:avLst/>
          </a:prstGeom>
          <a:noFill/>
          <a:ln cap="flat" cmpd="sng" w="1905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4"/>
          <p:cNvSpPr txBox="1"/>
          <p:nvPr>
            <p:ph type="ctrTitle"/>
          </p:nvPr>
        </p:nvSpPr>
        <p:spPr>
          <a:xfrm>
            <a:off x="965200" y="1383528"/>
            <a:ext cx="5925989" cy="3167510"/>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dk1"/>
              </a:buClr>
              <a:buSzPts val="9600"/>
              <a:buFont typeface="Calibri"/>
              <a:buNone/>
            </a:pPr>
            <a:r>
              <a:rPr lang="en-US" sz="9600"/>
              <a:t>The Threat</a:t>
            </a:r>
            <a:endParaRPr/>
          </a:p>
        </p:txBody>
      </p:sp>
      <p:sp>
        <p:nvSpPr>
          <p:cNvPr id="114" name="Google Shape;114;p4"/>
          <p:cNvSpPr txBox="1"/>
          <p:nvPr>
            <p:ph idx="1" type="subTitle"/>
          </p:nvPr>
        </p:nvSpPr>
        <p:spPr>
          <a:xfrm>
            <a:off x="965201" y="4582814"/>
            <a:ext cx="5925987" cy="1312657"/>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dk1"/>
              </a:buClr>
              <a:buSzPts val="2400"/>
              <a:buNone/>
            </a:pPr>
            <a:r>
              <a:t/>
            </a:r>
            <a:endParaRPr/>
          </a:p>
        </p:txBody>
      </p:sp>
      <p:pic>
        <p:nvPicPr>
          <p:cNvPr descr="Lock" id="115" name="Google Shape;115;p4"/>
          <p:cNvPicPr preferRelativeResize="0"/>
          <p:nvPr/>
        </p:nvPicPr>
        <p:blipFill rotWithShape="1">
          <a:blip r:embed="rId3">
            <a:alphaModFix/>
          </a:blip>
          <a:srcRect b="0" l="0" r="0" t="0"/>
          <a:stretch/>
        </p:blipFill>
        <p:spPr>
          <a:xfrm>
            <a:off x="7599140" y="2209474"/>
            <a:ext cx="2489416" cy="248941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 name="Shape 119"/>
        <p:cNvGrpSpPr/>
        <p:nvPr/>
      </p:nvGrpSpPr>
      <p:grpSpPr>
        <a:xfrm>
          <a:off x="0" y="0"/>
          <a:ext cx="0" cy="0"/>
          <a:chOff x="0" y="0"/>
          <a:chExt cx="0" cy="0"/>
        </a:xfrm>
      </p:grpSpPr>
      <p:sp>
        <p:nvSpPr>
          <p:cNvPr id="120" name="Google Shape;120;p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5"/>
          <p:cNvSpPr/>
          <p:nvPr/>
        </p:nvSpPr>
        <p:spPr>
          <a:xfrm>
            <a:off x="7544662" y="323519"/>
            <a:ext cx="4323899" cy="6212748"/>
          </a:xfrm>
          <a:custGeom>
            <a:rect b="b" l="l" r="r" t="t"/>
            <a:pathLst>
              <a:path extrusionOk="0" h="6212748" w="4323899">
                <a:moveTo>
                  <a:pt x="0" y="0"/>
                </a:moveTo>
                <a:lnTo>
                  <a:pt x="742501" y="0"/>
                </a:lnTo>
                <a:lnTo>
                  <a:pt x="4323899" y="0"/>
                </a:lnTo>
                <a:lnTo>
                  <a:pt x="4323899" y="2864954"/>
                </a:lnTo>
                <a:lnTo>
                  <a:pt x="880454" y="6212748"/>
                </a:lnTo>
                <a:lnTo>
                  <a:pt x="0" y="6212748"/>
                </a:lnTo>
                <a:lnTo>
                  <a:pt x="0" y="6210962"/>
                </a:lnTo>
                <a:close/>
              </a:path>
            </a:pathLst>
          </a:custGeom>
          <a:solidFill>
            <a:srgbClr val="7F7F7F">
              <a:alpha val="2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5"/>
          <p:cNvSpPr/>
          <p:nvPr/>
        </p:nvSpPr>
        <p:spPr>
          <a:xfrm flipH="1">
            <a:off x="8576720" y="3335867"/>
            <a:ext cx="3291840" cy="3200400"/>
          </a:xfrm>
          <a:prstGeom prst="rtTriangl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5"/>
          <p:cNvSpPr/>
          <p:nvPr/>
        </p:nvSpPr>
        <p:spPr>
          <a:xfrm>
            <a:off x="641774" y="623275"/>
            <a:ext cx="10905053" cy="5607882"/>
          </a:xfrm>
          <a:prstGeom prst="rect">
            <a:avLst/>
          </a:prstGeom>
          <a:noFill/>
          <a:ln cap="flat" cmpd="sng" w="1905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5"/>
          <p:cNvSpPr txBox="1"/>
          <p:nvPr>
            <p:ph type="title"/>
          </p:nvPr>
        </p:nvSpPr>
        <p:spPr>
          <a:xfrm>
            <a:off x="8026203" y="1443390"/>
            <a:ext cx="3268216" cy="34058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en-US" sz="6000"/>
              <a:t>Numbers Don’t Lie</a:t>
            </a:r>
            <a:endParaRPr/>
          </a:p>
        </p:txBody>
      </p:sp>
      <p:sp>
        <p:nvSpPr>
          <p:cNvPr id="125" name="Google Shape;125;p5"/>
          <p:cNvSpPr txBox="1"/>
          <p:nvPr>
            <p:ph idx="1" type="body"/>
          </p:nvPr>
        </p:nvSpPr>
        <p:spPr>
          <a:xfrm>
            <a:off x="1289304" y="1266614"/>
            <a:ext cx="5769224" cy="3759434"/>
          </a:xfrm>
          <a:prstGeom prst="rect">
            <a:avLst/>
          </a:prstGeom>
          <a:noFill/>
          <a:ln>
            <a:noFill/>
          </a:ln>
        </p:spPr>
        <p:txBody>
          <a:bodyPr anchorCtr="0" anchor="ctr" bIns="45700" lIns="91425" spcFirstLastPara="1" rIns="91425" wrap="square" tIns="45700">
            <a:normAutofit/>
          </a:bodyPr>
          <a:lstStyle/>
          <a:p>
            <a:pPr indent="-95250" lvl="0" marL="0" marR="0" rtl="0" algn="l">
              <a:lnSpc>
                <a:spcPct val="90000"/>
              </a:lnSpc>
              <a:spcBef>
                <a:spcPts val="0"/>
              </a:spcBef>
              <a:spcAft>
                <a:spcPts val="0"/>
              </a:spcAft>
              <a:buClr>
                <a:schemeClr val="dk1"/>
              </a:buClr>
              <a:buSzPts val="1500"/>
              <a:buFont typeface="Arial"/>
              <a:buChar char="•"/>
            </a:pPr>
            <a:r>
              <a:rPr b="0" i="0" lang="en-US" sz="1500" u="none" cap="none" strike="noStrike">
                <a:latin typeface="Arial"/>
                <a:ea typeface="Arial"/>
                <a:cs typeface="Arial"/>
                <a:sym typeface="Arial"/>
              </a:rPr>
              <a:t> The average cost of a data breach was $4.24 million in 2021, the highest average on record. </a:t>
            </a:r>
            <a:r>
              <a:rPr b="0" i="0" lang="en-US" sz="1500" u="sng" cap="none" strike="noStrike">
                <a:solidFill>
                  <a:schemeClr val="hlink"/>
                </a:solidFill>
                <a:latin typeface="Arial"/>
                <a:ea typeface="Arial"/>
                <a:cs typeface="Arial"/>
                <a:sym typeface="Arial"/>
                <a:hlinkClick r:id="rId3"/>
              </a:rPr>
              <a:t>IBM</a:t>
            </a:r>
            <a:endParaRPr b="0" i="0" sz="1500" u="none" cap="none" strike="noStrike">
              <a:latin typeface="Arial"/>
              <a:ea typeface="Arial"/>
              <a:cs typeface="Arial"/>
              <a:sym typeface="Arial"/>
            </a:endParaRPr>
          </a:p>
          <a:p>
            <a:pPr indent="0" lvl="0" marL="0" marR="0" rtl="0" algn="l">
              <a:lnSpc>
                <a:spcPct val="90000"/>
              </a:lnSpc>
              <a:spcBef>
                <a:spcPts val="600"/>
              </a:spcBef>
              <a:spcAft>
                <a:spcPts val="0"/>
              </a:spcAft>
              <a:buClr>
                <a:schemeClr val="dk1"/>
              </a:buClr>
              <a:buSzPts val="1500"/>
              <a:buFont typeface="Calibri"/>
              <a:buNone/>
            </a:pPr>
            <a:r>
              <a:t/>
            </a:r>
            <a:endParaRPr b="0" i="0" sz="1500" u="none" cap="none" strike="noStrike">
              <a:latin typeface="Arial"/>
              <a:ea typeface="Arial"/>
              <a:cs typeface="Arial"/>
              <a:sym typeface="Arial"/>
            </a:endParaRPr>
          </a:p>
          <a:p>
            <a:pPr indent="-95250" lvl="0" marL="0" rtl="0" algn="l">
              <a:lnSpc>
                <a:spcPct val="90000"/>
              </a:lnSpc>
              <a:spcBef>
                <a:spcPts val="600"/>
              </a:spcBef>
              <a:spcAft>
                <a:spcPts val="0"/>
              </a:spcAft>
              <a:buClr>
                <a:schemeClr val="dk1"/>
              </a:buClr>
              <a:buSzPts val="1500"/>
              <a:buFont typeface="Arial"/>
              <a:buChar char="•"/>
            </a:pPr>
            <a:r>
              <a:rPr b="0" i="0" lang="en-US" sz="1500" u="none" cap="none" strike="noStrike">
                <a:latin typeface="Arial"/>
                <a:ea typeface="Arial"/>
                <a:cs typeface="Arial"/>
                <a:sym typeface="Arial"/>
              </a:rPr>
              <a:t> </a:t>
            </a:r>
            <a:r>
              <a:rPr lang="en-US" sz="1500">
                <a:latin typeface="Arial"/>
                <a:ea typeface="Arial"/>
                <a:cs typeface="Arial"/>
                <a:sym typeface="Arial"/>
              </a:rPr>
              <a:t>Personal data was involved in 45 percent of breaches in 2021. (</a:t>
            </a:r>
            <a:r>
              <a:rPr lang="en-US" sz="1500" u="sng">
                <a:solidFill>
                  <a:schemeClr val="hlink"/>
                </a:solidFill>
                <a:latin typeface="Arial"/>
                <a:ea typeface="Arial"/>
                <a:cs typeface="Arial"/>
                <a:sym typeface="Arial"/>
                <a:hlinkClick r:id="rId4"/>
              </a:rPr>
              <a:t>Verizon</a:t>
            </a:r>
            <a:r>
              <a:rPr lang="en-US" sz="1500">
                <a:latin typeface="Arial"/>
                <a:ea typeface="Arial"/>
                <a:cs typeface="Arial"/>
                <a:sym typeface="Arial"/>
              </a:rPr>
              <a:t>)</a:t>
            </a:r>
            <a:endParaRPr/>
          </a:p>
          <a:p>
            <a:pPr indent="0" lvl="0" marL="0" rtl="0" algn="l">
              <a:lnSpc>
                <a:spcPct val="90000"/>
              </a:lnSpc>
              <a:spcBef>
                <a:spcPts val="600"/>
              </a:spcBef>
              <a:spcAft>
                <a:spcPts val="0"/>
              </a:spcAft>
              <a:buClr>
                <a:schemeClr val="dk1"/>
              </a:buClr>
              <a:buSzPts val="1500"/>
              <a:buFont typeface="Calibri"/>
              <a:buNone/>
            </a:pPr>
            <a:r>
              <a:t/>
            </a:r>
            <a:endParaRPr b="0" i="0" sz="1500" u="none" cap="none" strike="noStrike">
              <a:latin typeface="Arial"/>
              <a:ea typeface="Arial"/>
              <a:cs typeface="Arial"/>
              <a:sym typeface="Arial"/>
            </a:endParaRPr>
          </a:p>
          <a:p>
            <a:pPr indent="-95250" lvl="0" marL="0" rtl="0" algn="l">
              <a:lnSpc>
                <a:spcPct val="90000"/>
              </a:lnSpc>
              <a:spcBef>
                <a:spcPts val="600"/>
              </a:spcBef>
              <a:spcAft>
                <a:spcPts val="0"/>
              </a:spcAft>
              <a:buClr>
                <a:schemeClr val="dk1"/>
              </a:buClr>
              <a:buSzPts val="1500"/>
              <a:buFont typeface="Arial"/>
              <a:buChar char="•"/>
            </a:pPr>
            <a:r>
              <a:rPr lang="en-US" sz="1500">
                <a:latin typeface="Arial"/>
                <a:ea typeface="Arial"/>
                <a:cs typeface="Arial"/>
                <a:sym typeface="Arial"/>
              </a:rPr>
              <a:t> 94 percent of malware is delivered by email. (</a:t>
            </a:r>
            <a:r>
              <a:rPr lang="en-US" sz="1500" u="sng">
                <a:solidFill>
                  <a:schemeClr val="hlink"/>
                </a:solidFill>
                <a:latin typeface="Arial"/>
                <a:ea typeface="Arial"/>
                <a:cs typeface="Arial"/>
                <a:sym typeface="Arial"/>
                <a:hlinkClick r:id="rId5"/>
              </a:rPr>
              <a:t>Verizon</a:t>
            </a:r>
            <a:r>
              <a:rPr lang="en-US" sz="1500">
                <a:latin typeface="Arial"/>
                <a:ea typeface="Arial"/>
                <a:cs typeface="Arial"/>
                <a:sym typeface="Arial"/>
              </a:rPr>
              <a:t>)</a:t>
            </a:r>
            <a:endParaRPr/>
          </a:p>
          <a:p>
            <a:pPr indent="0" lvl="0" marL="0" rtl="0" algn="l">
              <a:lnSpc>
                <a:spcPct val="90000"/>
              </a:lnSpc>
              <a:spcBef>
                <a:spcPts val="600"/>
              </a:spcBef>
              <a:spcAft>
                <a:spcPts val="0"/>
              </a:spcAft>
              <a:buClr>
                <a:schemeClr val="dk1"/>
              </a:buClr>
              <a:buSzPts val="1500"/>
              <a:buFont typeface="Calibri"/>
              <a:buNone/>
            </a:pPr>
            <a:r>
              <a:t/>
            </a:r>
            <a:endParaRPr b="0" i="0" sz="1500" u="none" cap="none" strike="noStrike">
              <a:latin typeface="Arial"/>
              <a:ea typeface="Arial"/>
              <a:cs typeface="Arial"/>
              <a:sym typeface="Arial"/>
            </a:endParaRPr>
          </a:p>
          <a:p>
            <a:pPr indent="-95250" lvl="0" marL="0" rtl="0" algn="l">
              <a:lnSpc>
                <a:spcPct val="90000"/>
              </a:lnSpc>
              <a:spcBef>
                <a:spcPts val="600"/>
              </a:spcBef>
              <a:spcAft>
                <a:spcPts val="0"/>
              </a:spcAft>
              <a:buClr>
                <a:schemeClr val="dk1"/>
              </a:buClr>
              <a:buSzPts val="1500"/>
              <a:buFont typeface="Arial"/>
              <a:buChar char="•"/>
            </a:pPr>
            <a:r>
              <a:rPr lang="en-US" sz="1500">
                <a:latin typeface="Arial"/>
                <a:ea typeface="Arial"/>
                <a:cs typeface="Arial"/>
                <a:sym typeface="Arial"/>
              </a:rPr>
              <a:t> $17,700 is lost every minute due to a phishing attack. (</a:t>
            </a:r>
            <a:r>
              <a:rPr lang="en-US" sz="1500" u="sng">
                <a:solidFill>
                  <a:schemeClr val="hlink"/>
                </a:solidFill>
                <a:latin typeface="Arial"/>
                <a:ea typeface="Arial"/>
                <a:cs typeface="Arial"/>
                <a:sym typeface="Arial"/>
                <a:hlinkClick r:id="rId6"/>
              </a:rPr>
              <a:t>CSO Online</a:t>
            </a:r>
            <a:r>
              <a:rPr lang="en-US" sz="1500">
                <a:latin typeface="Arial"/>
                <a:ea typeface="Arial"/>
                <a:cs typeface="Arial"/>
                <a:sym typeface="Arial"/>
              </a:rPr>
              <a:t>) </a:t>
            </a:r>
            <a:endParaRPr/>
          </a:p>
          <a:p>
            <a:pPr indent="0" lvl="0" marL="0" rtl="0" algn="l">
              <a:lnSpc>
                <a:spcPct val="90000"/>
              </a:lnSpc>
              <a:spcBef>
                <a:spcPts val="600"/>
              </a:spcBef>
              <a:spcAft>
                <a:spcPts val="0"/>
              </a:spcAft>
              <a:buClr>
                <a:schemeClr val="dk1"/>
              </a:buClr>
              <a:buSzPts val="1500"/>
              <a:buFont typeface="Calibri"/>
              <a:buNone/>
            </a:pPr>
            <a:r>
              <a:t/>
            </a:r>
            <a:endParaRPr sz="1500">
              <a:latin typeface="Arial"/>
              <a:ea typeface="Arial"/>
              <a:cs typeface="Arial"/>
              <a:sym typeface="Arial"/>
            </a:endParaRPr>
          </a:p>
          <a:p>
            <a:pPr indent="-95250" lvl="0" marL="0" rtl="0" algn="l">
              <a:lnSpc>
                <a:spcPct val="90000"/>
              </a:lnSpc>
              <a:spcBef>
                <a:spcPts val="600"/>
              </a:spcBef>
              <a:spcAft>
                <a:spcPts val="0"/>
              </a:spcAft>
              <a:buClr>
                <a:schemeClr val="dk1"/>
              </a:buClr>
              <a:buSzPts val="1500"/>
              <a:buFont typeface="Calibri"/>
              <a:buChar char="•"/>
            </a:pPr>
            <a:r>
              <a:rPr lang="en-US" sz="1500"/>
              <a:t> Worldwide cybercrime costs will hit $10.5 trillion annually by 2025. (</a:t>
            </a:r>
            <a:r>
              <a:rPr lang="en-US" sz="1500" u="sng">
                <a:solidFill>
                  <a:schemeClr val="hlink"/>
                </a:solidFill>
                <a:hlinkClick r:id="rId7"/>
              </a:rPr>
              <a:t>Cybersecurity Ventures</a:t>
            </a:r>
            <a:r>
              <a:rPr lang="en-US" sz="1500"/>
              <a:t>)</a:t>
            </a:r>
            <a:endParaRPr sz="1500">
              <a:latin typeface="Arial"/>
              <a:ea typeface="Arial"/>
              <a:cs typeface="Arial"/>
              <a:sym typeface="Arial"/>
            </a:endParaRPr>
          </a:p>
          <a:p>
            <a:pPr indent="0" lvl="0" marL="0" rtl="0" algn="l">
              <a:lnSpc>
                <a:spcPct val="90000"/>
              </a:lnSpc>
              <a:spcBef>
                <a:spcPts val="600"/>
              </a:spcBef>
              <a:spcAft>
                <a:spcPts val="0"/>
              </a:spcAft>
              <a:buClr>
                <a:schemeClr val="dk1"/>
              </a:buClr>
              <a:buSzPts val="1500"/>
              <a:buFont typeface="Calibri"/>
              <a:buNone/>
            </a:pPr>
            <a:r>
              <a:t/>
            </a:r>
            <a:endParaRPr b="0" i="0" sz="1500" u="none" cap="none" strike="noStrike">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9" name="Shape 129"/>
        <p:cNvGrpSpPr/>
        <p:nvPr/>
      </p:nvGrpSpPr>
      <p:grpSpPr>
        <a:xfrm>
          <a:off x="0" y="0"/>
          <a:ext cx="0" cy="0"/>
          <a:chOff x="0" y="0"/>
          <a:chExt cx="0" cy="0"/>
        </a:xfrm>
      </p:grpSpPr>
      <p:sp>
        <p:nvSpPr>
          <p:cNvPr id="130" name="Google Shape;130;p6"/>
          <p:cNvSpPr txBox="1"/>
          <p:nvPr>
            <p:ph type="ctrTitle"/>
          </p:nvPr>
        </p:nvSpPr>
        <p:spPr>
          <a:xfrm>
            <a:off x="914400" y="1122363"/>
            <a:ext cx="10363200" cy="2387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en-US" sz="6000"/>
              <a:t>SOLUTION: </a:t>
            </a:r>
            <a:br>
              <a:rPr lang="en-US" sz="6000"/>
            </a:br>
            <a:r>
              <a:rPr lang="en-US" sz="6000"/>
              <a:t>WE MUST BE VULNERABLE IN CYBERSECURITY </a:t>
            </a:r>
            <a:endParaRPr/>
          </a:p>
        </p:txBody>
      </p:sp>
      <p:sp>
        <p:nvSpPr>
          <p:cNvPr id="131" name="Google Shape;131;p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sz="2400"/>
              <a:t>(The two-sided coin) </a:t>
            </a:r>
            <a:endParaRPr/>
          </a:p>
          <a:p>
            <a:pPr indent="0" lvl="0" marL="0" rtl="0" algn="ctr">
              <a:lnSpc>
                <a:spcPct val="90000"/>
              </a:lnSpc>
              <a:spcBef>
                <a:spcPts val="1000"/>
              </a:spcBef>
              <a:spcAft>
                <a:spcPts val="0"/>
              </a:spcAft>
              <a:buClr>
                <a:schemeClr val="dk1"/>
              </a:buClr>
              <a:buSzPts val="24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sp>
        <p:nvSpPr>
          <p:cNvPr id="136" name="Google Shape;136;p7"/>
          <p:cNvSpPr/>
          <p:nvPr/>
        </p:nvSpPr>
        <p:spPr>
          <a:xfrm>
            <a:off x="6096000" y="0"/>
            <a:ext cx="6096000" cy="6858000"/>
          </a:xfrm>
          <a:prstGeom prst="rect">
            <a:avLst/>
          </a:prstGeom>
          <a:solidFill>
            <a:schemeClr val="dk1">
              <a:alpha val="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7"/>
          <p:cNvSpPr/>
          <p:nvPr/>
        </p:nvSpPr>
        <p:spPr>
          <a:xfrm>
            <a:off x="1453478" y="0"/>
            <a:ext cx="4657389"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7"/>
          <p:cNvSpPr txBox="1"/>
          <p:nvPr>
            <p:ph type="title"/>
          </p:nvPr>
        </p:nvSpPr>
        <p:spPr>
          <a:xfrm>
            <a:off x="1901162" y="3050434"/>
            <a:ext cx="3722933" cy="757130"/>
          </a:xfrm>
          <a:prstGeom prst="rect">
            <a:avLst/>
          </a:prstGeom>
          <a:noFill/>
          <a:ln cap="sq" cmpd="sng" w="25400">
            <a:solidFill>
              <a:srgbClr val="FFFFFF"/>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2400"/>
              <a:buFont typeface="Calibri"/>
              <a:buNone/>
            </a:pPr>
            <a:r>
              <a:rPr lang="en-US" sz="2400">
                <a:solidFill>
                  <a:srgbClr val="FFFFFF"/>
                </a:solidFill>
                <a:latin typeface="Calibri"/>
                <a:ea typeface="Calibri"/>
                <a:cs typeface="Calibri"/>
                <a:sym typeface="Calibri"/>
              </a:rPr>
              <a:t>OUR VULNERABLE CYBER WORLD</a:t>
            </a:r>
            <a:endParaRPr/>
          </a:p>
        </p:txBody>
      </p:sp>
      <p:sp>
        <p:nvSpPr>
          <p:cNvPr id="139" name="Google Shape;139;p7"/>
          <p:cNvSpPr/>
          <p:nvPr/>
        </p:nvSpPr>
        <p:spPr>
          <a:xfrm>
            <a:off x="0" y="0"/>
            <a:ext cx="1453478" cy="6858000"/>
          </a:xfrm>
          <a:prstGeom prst="rect">
            <a:avLst/>
          </a:prstGeom>
          <a:solidFill>
            <a:srgbClr val="40404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7"/>
          <p:cNvSpPr txBox="1"/>
          <p:nvPr>
            <p:ph idx="1" type="body"/>
          </p:nvPr>
        </p:nvSpPr>
        <p:spPr>
          <a:xfrm>
            <a:off x="6574536" y="640080"/>
            <a:ext cx="5053066" cy="254660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400"/>
              <a:buChar char="•"/>
            </a:pPr>
            <a:r>
              <a:rPr lang="en-US" sz="1400"/>
              <a:t>Ransomware</a:t>
            </a:r>
            <a:endParaRPr/>
          </a:p>
          <a:p>
            <a:pPr indent="-228600" lvl="0" marL="228600" rtl="0" algn="l">
              <a:lnSpc>
                <a:spcPct val="90000"/>
              </a:lnSpc>
              <a:spcBef>
                <a:spcPts val="1000"/>
              </a:spcBef>
              <a:spcAft>
                <a:spcPts val="0"/>
              </a:spcAft>
              <a:buClr>
                <a:schemeClr val="dk1"/>
              </a:buClr>
              <a:buSzPts val="1400"/>
              <a:buChar char="•"/>
            </a:pPr>
            <a:r>
              <a:rPr lang="en-US" sz="1400"/>
              <a:t>Phishing Attacks </a:t>
            </a:r>
            <a:endParaRPr/>
          </a:p>
          <a:p>
            <a:pPr indent="-228600" lvl="0" marL="228600" rtl="0" algn="l">
              <a:lnSpc>
                <a:spcPct val="90000"/>
              </a:lnSpc>
              <a:spcBef>
                <a:spcPts val="1000"/>
              </a:spcBef>
              <a:spcAft>
                <a:spcPts val="0"/>
              </a:spcAft>
              <a:buClr>
                <a:schemeClr val="dk1"/>
              </a:buClr>
              <a:buSzPts val="1400"/>
              <a:buChar char="•"/>
            </a:pPr>
            <a:r>
              <a:rPr lang="en-US" sz="1400"/>
              <a:t> SQL Injection Attacks </a:t>
            </a:r>
            <a:endParaRPr/>
          </a:p>
          <a:p>
            <a:pPr indent="-228600" lvl="0" marL="228600" rtl="0" algn="l">
              <a:lnSpc>
                <a:spcPct val="90000"/>
              </a:lnSpc>
              <a:spcBef>
                <a:spcPts val="1000"/>
              </a:spcBef>
              <a:spcAft>
                <a:spcPts val="0"/>
              </a:spcAft>
              <a:buClr>
                <a:schemeClr val="dk1"/>
              </a:buClr>
              <a:buSzPts val="1400"/>
              <a:buChar char="•"/>
            </a:pPr>
            <a:r>
              <a:rPr lang="en-US" sz="1400"/>
              <a:t>Cross-Site Scripting</a:t>
            </a:r>
            <a:endParaRPr/>
          </a:p>
          <a:p>
            <a:pPr indent="-228600" lvl="0" marL="228600" rtl="0" algn="l">
              <a:lnSpc>
                <a:spcPct val="90000"/>
              </a:lnSpc>
              <a:spcBef>
                <a:spcPts val="1000"/>
              </a:spcBef>
              <a:spcAft>
                <a:spcPts val="0"/>
              </a:spcAft>
              <a:buClr>
                <a:schemeClr val="dk1"/>
              </a:buClr>
              <a:buSzPts val="1400"/>
              <a:buChar char="•"/>
            </a:pPr>
            <a:r>
              <a:rPr lang="en-US" sz="1400"/>
              <a:t> Man-in-the-Middle Attacks </a:t>
            </a:r>
            <a:endParaRPr/>
          </a:p>
          <a:p>
            <a:pPr indent="-228600" lvl="0" marL="228600" rtl="0" algn="l">
              <a:lnSpc>
                <a:spcPct val="90000"/>
              </a:lnSpc>
              <a:spcBef>
                <a:spcPts val="1000"/>
              </a:spcBef>
              <a:spcAft>
                <a:spcPts val="0"/>
              </a:spcAft>
              <a:buClr>
                <a:schemeClr val="dk1"/>
              </a:buClr>
              <a:buSzPts val="1400"/>
              <a:buChar char="•"/>
            </a:pPr>
            <a:r>
              <a:rPr lang="en-US" sz="1400"/>
              <a:t> Malware Attacks </a:t>
            </a:r>
            <a:endParaRPr/>
          </a:p>
          <a:p>
            <a:pPr indent="-228600" lvl="0" marL="228600" rtl="0" algn="l">
              <a:lnSpc>
                <a:spcPct val="90000"/>
              </a:lnSpc>
              <a:spcBef>
                <a:spcPts val="1000"/>
              </a:spcBef>
              <a:spcAft>
                <a:spcPts val="0"/>
              </a:spcAft>
              <a:buClr>
                <a:schemeClr val="dk1"/>
              </a:buClr>
              <a:buSzPts val="1400"/>
              <a:buChar char="•"/>
            </a:pPr>
            <a:r>
              <a:rPr lang="en-US" sz="1400"/>
              <a:t>Denial-of-Service Attacks </a:t>
            </a:r>
            <a:endParaRPr/>
          </a:p>
          <a:p>
            <a:pPr indent="-228600" lvl="0" marL="228600" rtl="0" algn="l">
              <a:lnSpc>
                <a:spcPct val="90000"/>
              </a:lnSpc>
              <a:spcBef>
                <a:spcPts val="1000"/>
              </a:spcBef>
              <a:spcAft>
                <a:spcPts val="0"/>
              </a:spcAft>
              <a:buClr>
                <a:schemeClr val="dk1"/>
              </a:buClr>
              <a:buSzPts val="1400"/>
              <a:buChar char="•"/>
            </a:pPr>
            <a:r>
              <a:rPr lang="en-US" sz="1400"/>
              <a:t>PII Breach</a:t>
            </a:r>
            <a:endParaRPr/>
          </a:p>
          <a:p>
            <a:pPr indent="-139700" lvl="0" marL="228600" rtl="0" algn="l">
              <a:lnSpc>
                <a:spcPct val="90000"/>
              </a:lnSpc>
              <a:spcBef>
                <a:spcPts val="1000"/>
              </a:spcBef>
              <a:spcAft>
                <a:spcPts val="0"/>
              </a:spcAft>
              <a:buClr>
                <a:schemeClr val="dk1"/>
              </a:buClr>
              <a:buSzPts val="1400"/>
              <a:buNone/>
            </a:pPr>
            <a:r>
              <a:t/>
            </a:r>
            <a:endParaRPr sz="1400"/>
          </a:p>
        </p:txBody>
      </p:sp>
      <p:sp>
        <p:nvSpPr>
          <p:cNvPr id="141" name="Google Shape;141;p7"/>
          <p:cNvSpPr txBox="1"/>
          <p:nvPr/>
        </p:nvSpPr>
        <p:spPr>
          <a:xfrm>
            <a:off x="6472549" y="3186684"/>
            <a:ext cx="5057398" cy="2546605"/>
          </a:xfrm>
          <a:prstGeom prst="rect">
            <a:avLst/>
          </a:prstGeom>
          <a:noFill/>
          <a:ln>
            <a:noFill/>
          </a:ln>
        </p:spPr>
        <p:txBody>
          <a:bodyPr anchorCtr="0" anchor="t" bIns="45700" lIns="91425" spcFirstLastPara="1" rIns="91425" wrap="square" tIns="45700">
            <a:normAutofit/>
          </a:bodyPr>
          <a:lstStyle/>
          <a:p>
            <a:pPr indent="-228600" lvl="0" marL="285750" marR="0" rtl="0" algn="l">
              <a:lnSpc>
                <a:spcPct val="90000"/>
              </a:lnSpc>
              <a:spcBef>
                <a:spcPts val="0"/>
              </a:spcBef>
              <a:spcAft>
                <a:spcPts val="0"/>
              </a:spcAft>
              <a:buClr>
                <a:schemeClr val="dk1"/>
              </a:buClr>
              <a:buSzPts val="1600"/>
              <a:buFont typeface="Arial"/>
              <a:buChar char="•"/>
            </a:pPr>
            <a:r>
              <a:rPr lang="en-US" sz="1600" cap="none">
                <a:solidFill>
                  <a:schemeClr val="dk1"/>
                </a:solidFill>
                <a:latin typeface="Calibri"/>
                <a:ea typeface="Calibri"/>
                <a:cs typeface="Calibri"/>
                <a:sym typeface="Calibri"/>
              </a:rPr>
              <a:t>Spear Phishing Attacks </a:t>
            </a:r>
            <a:endParaRPr/>
          </a:p>
          <a:p>
            <a:pPr indent="-228600" lvl="0" marL="285750" marR="0" rtl="0" algn="l">
              <a:lnSpc>
                <a:spcPct val="90000"/>
              </a:lnSpc>
              <a:spcBef>
                <a:spcPts val="1000"/>
              </a:spcBef>
              <a:spcAft>
                <a:spcPts val="0"/>
              </a:spcAft>
              <a:buClr>
                <a:schemeClr val="dk1"/>
              </a:buClr>
              <a:buSzPts val="1600"/>
              <a:buFont typeface="Arial"/>
              <a:buChar char="•"/>
            </a:pPr>
            <a:r>
              <a:rPr lang="en-US" sz="1600" cap="none">
                <a:solidFill>
                  <a:schemeClr val="dk1"/>
                </a:solidFill>
                <a:latin typeface="Calibri"/>
                <a:ea typeface="Calibri"/>
                <a:cs typeface="Calibri"/>
                <a:sym typeface="Calibri"/>
              </a:rPr>
              <a:t> Whaling Phishing Attacks </a:t>
            </a:r>
            <a:endParaRPr/>
          </a:p>
          <a:p>
            <a:pPr indent="-228600" lvl="0" marL="285750" marR="0" rtl="0" algn="l">
              <a:lnSpc>
                <a:spcPct val="90000"/>
              </a:lnSpc>
              <a:spcBef>
                <a:spcPts val="1000"/>
              </a:spcBef>
              <a:spcAft>
                <a:spcPts val="0"/>
              </a:spcAft>
              <a:buClr>
                <a:schemeClr val="dk1"/>
              </a:buClr>
              <a:buSzPts val="1600"/>
              <a:buFont typeface="Arial"/>
              <a:buChar char="•"/>
            </a:pPr>
            <a:r>
              <a:rPr lang="en-US" sz="1600" cap="none">
                <a:solidFill>
                  <a:schemeClr val="dk1"/>
                </a:solidFill>
                <a:latin typeface="Calibri"/>
                <a:ea typeface="Calibri"/>
                <a:cs typeface="Calibri"/>
                <a:sym typeface="Calibri"/>
              </a:rPr>
              <a:t>Brute-Force Attacks</a:t>
            </a:r>
            <a:endParaRPr/>
          </a:p>
          <a:p>
            <a:pPr indent="-228600" lvl="0" marL="285750" marR="0" rtl="0" algn="l">
              <a:lnSpc>
                <a:spcPct val="90000"/>
              </a:lnSpc>
              <a:spcBef>
                <a:spcPts val="1000"/>
              </a:spcBef>
              <a:spcAft>
                <a:spcPts val="0"/>
              </a:spcAft>
              <a:buClr>
                <a:schemeClr val="dk1"/>
              </a:buClr>
              <a:buSzPts val="1600"/>
              <a:buFont typeface="Arial"/>
              <a:buChar char="•"/>
            </a:pPr>
            <a:r>
              <a:rPr lang="en-US" sz="1600" cap="none">
                <a:solidFill>
                  <a:schemeClr val="dk1"/>
                </a:solidFill>
                <a:latin typeface="Calibri"/>
                <a:ea typeface="Calibri"/>
                <a:cs typeface="Calibri"/>
                <a:sym typeface="Calibri"/>
              </a:rPr>
              <a:t>Dictionary Attacks </a:t>
            </a:r>
            <a:endParaRPr/>
          </a:p>
          <a:p>
            <a:pPr indent="-228600" lvl="0" marL="285750" marR="0" rtl="0" algn="l">
              <a:lnSpc>
                <a:spcPct val="90000"/>
              </a:lnSpc>
              <a:spcBef>
                <a:spcPts val="1000"/>
              </a:spcBef>
              <a:spcAft>
                <a:spcPts val="0"/>
              </a:spcAft>
              <a:buClr>
                <a:schemeClr val="dk1"/>
              </a:buClr>
              <a:buSzPts val="1600"/>
              <a:buFont typeface="Arial"/>
              <a:buChar char="•"/>
            </a:pPr>
            <a:r>
              <a:rPr lang="en-US" sz="1600" cap="none">
                <a:solidFill>
                  <a:schemeClr val="dk1"/>
                </a:solidFill>
                <a:latin typeface="Calibri"/>
                <a:ea typeface="Calibri"/>
                <a:cs typeface="Calibri"/>
                <a:sym typeface="Calibri"/>
              </a:rPr>
              <a:t>Lost/Stolen Assets</a:t>
            </a:r>
            <a:endParaRPr/>
          </a:p>
          <a:p>
            <a:pPr indent="-228600" lvl="0" marL="285750" marR="0" rtl="0" algn="l">
              <a:lnSpc>
                <a:spcPct val="90000"/>
              </a:lnSpc>
              <a:spcBef>
                <a:spcPts val="1000"/>
              </a:spcBef>
              <a:spcAft>
                <a:spcPts val="0"/>
              </a:spcAft>
              <a:buClr>
                <a:schemeClr val="dk1"/>
              </a:buClr>
              <a:buSzPts val="1600"/>
              <a:buFont typeface="Arial"/>
              <a:buChar char="•"/>
            </a:pPr>
            <a:r>
              <a:rPr lang="en-US" sz="1600" cap="none">
                <a:solidFill>
                  <a:schemeClr val="dk1"/>
                </a:solidFill>
                <a:latin typeface="Calibri"/>
                <a:ea typeface="Calibri"/>
                <a:cs typeface="Calibri"/>
                <a:sym typeface="Calibri"/>
              </a:rPr>
              <a:t>Insider Threats</a:t>
            </a:r>
            <a:endParaRPr/>
          </a:p>
          <a:p>
            <a:pPr indent="-228600" lvl="0" marL="285750" marR="0" rtl="0" algn="l">
              <a:lnSpc>
                <a:spcPct val="90000"/>
              </a:lnSpc>
              <a:spcBef>
                <a:spcPts val="1000"/>
              </a:spcBef>
              <a:spcAft>
                <a:spcPts val="0"/>
              </a:spcAft>
              <a:buClr>
                <a:schemeClr val="dk1"/>
              </a:buClr>
              <a:buSzPts val="1600"/>
              <a:buFont typeface="Arial"/>
              <a:buChar char="•"/>
            </a:pPr>
            <a:r>
              <a:rPr lang="en-US" sz="1600" cap="none">
                <a:solidFill>
                  <a:schemeClr val="dk1"/>
                </a:solidFill>
                <a:latin typeface="Calibri"/>
                <a:ea typeface="Calibri"/>
                <a:cs typeface="Calibri"/>
                <a:sym typeface="Calibri"/>
              </a:rPr>
              <a:t>Improper Usage</a:t>
            </a:r>
            <a:endParaRPr/>
          </a:p>
          <a:p>
            <a:pPr indent="-127000" lvl="0" marL="285750" marR="0" rtl="0" algn="l">
              <a:lnSpc>
                <a:spcPct val="90000"/>
              </a:lnSpc>
              <a:spcBef>
                <a:spcPts val="1000"/>
              </a:spcBef>
              <a:spcAft>
                <a:spcPts val="0"/>
              </a:spcAft>
              <a:buClr>
                <a:schemeClr val="dk1"/>
              </a:buClr>
              <a:buSzPts val="1600"/>
              <a:buFont typeface="Arial"/>
              <a:buNone/>
            </a:pPr>
            <a:r>
              <a:t/>
            </a:r>
            <a:endParaRPr sz="1600"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p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8"/>
          <p:cNvSpPr/>
          <p:nvPr/>
        </p:nvSpPr>
        <p:spPr>
          <a:xfrm flipH="1">
            <a:off x="8576720" y="3335867"/>
            <a:ext cx="3291840" cy="3200400"/>
          </a:xfrm>
          <a:prstGeom prst="rtTriangl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8"/>
          <p:cNvSpPr/>
          <p:nvPr/>
        </p:nvSpPr>
        <p:spPr>
          <a:xfrm>
            <a:off x="641774" y="623275"/>
            <a:ext cx="10905053" cy="5607882"/>
          </a:xfrm>
          <a:prstGeom prst="rect">
            <a:avLst/>
          </a:prstGeom>
          <a:noFill/>
          <a:ln cap="flat" cmpd="sng" w="1905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8"/>
          <p:cNvSpPr txBox="1"/>
          <p:nvPr>
            <p:ph type="ctrTitle"/>
          </p:nvPr>
        </p:nvSpPr>
        <p:spPr>
          <a:xfrm>
            <a:off x="4544742" y="1581326"/>
            <a:ext cx="6705067" cy="377956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800"/>
              <a:buFont typeface="Calibri"/>
              <a:buNone/>
            </a:pPr>
            <a:br>
              <a:rPr lang="en-US" sz="3800"/>
            </a:br>
            <a:r>
              <a:rPr lang="en-US" sz="3800"/>
              <a:t>“The emotion we experience during times of uncertainty, risk, and emotional exposure.”</a:t>
            </a:r>
            <a:br>
              <a:rPr lang="en-US" sz="3800"/>
            </a:br>
            <a:r>
              <a:rPr lang="en-US" sz="3800"/>
              <a:t>~Brene Brown </a:t>
            </a:r>
            <a:endParaRPr/>
          </a:p>
        </p:txBody>
      </p:sp>
      <p:sp>
        <p:nvSpPr>
          <p:cNvPr id="150" name="Google Shape;150;p8"/>
          <p:cNvSpPr txBox="1"/>
          <p:nvPr>
            <p:ph idx="1" type="subTitle"/>
          </p:nvPr>
        </p:nvSpPr>
        <p:spPr>
          <a:xfrm>
            <a:off x="1088365" y="2184951"/>
            <a:ext cx="2479588" cy="257232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2400"/>
              <a:buNone/>
            </a:pPr>
            <a:r>
              <a:rPr lang="en-US"/>
              <a:t>Vulnerability defined by science</a:t>
            </a:r>
            <a:br>
              <a:rPr lang="en-US"/>
            </a:br>
            <a:endParaRPr/>
          </a:p>
        </p:txBody>
      </p:sp>
      <p:cxnSp>
        <p:nvCxnSpPr>
          <p:cNvPr id="151" name="Google Shape;151;p8"/>
          <p:cNvCxnSpPr/>
          <p:nvPr/>
        </p:nvCxnSpPr>
        <p:spPr>
          <a:xfrm>
            <a:off x="4056347" y="1852863"/>
            <a:ext cx="0" cy="3236495"/>
          </a:xfrm>
          <a:prstGeom prst="straightConnector1">
            <a:avLst/>
          </a:prstGeom>
          <a:noFill/>
          <a:ln cap="sq" cmpd="sng" w="19050">
            <a:solidFill>
              <a:srgbClr val="3F3F3F"/>
            </a:solidFill>
            <a:prstDash val="solid"/>
            <a:miter lim="800000"/>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9"/>
          <p:cNvSpPr/>
          <p:nvPr/>
        </p:nvSpPr>
        <p:spPr>
          <a:xfrm flipH="1">
            <a:off x="8576720" y="3335867"/>
            <a:ext cx="3291840" cy="3200400"/>
          </a:xfrm>
          <a:prstGeom prst="rtTriangl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9"/>
          <p:cNvSpPr/>
          <p:nvPr/>
        </p:nvSpPr>
        <p:spPr>
          <a:xfrm>
            <a:off x="641774" y="623275"/>
            <a:ext cx="10905053" cy="5607882"/>
          </a:xfrm>
          <a:prstGeom prst="rect">
            <a:avLst/>
          </a:prstGeom>
          <a:noFill/>
          <a:ln cap="flat" cmpd="sng" w="1905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9"/>
          <p:cNvSpPr txBox="1"/>
          <p:nvPr>
            <p:ph type="ctrTitle"/>
          </p:nvPr>
        </p:nvSpPr>
        <p:spPr>
          <a:xfrm>
            <a:off x="1285241" y="1008993"/>
            <a:ext cx="9231410" cy="354204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700"/>
              <a:buFont typeface="Calibri"/>
              <a:buNone/>
            </a:pPr>
            <a:br>
              <a:rPr lang="en-US" sz="3700"/>
            </a:br>
            <a:r>
              <a:rPr lang="en-US" sz="3700"/>
              <a:t>“Vulnerability is </a:t>
            </a:r>
            <a:br>
              <a:rPr lang="en-US" sz="3700"/>
            </a:br>
            <a:r>
              <a:rPr b="1" lang="en-US" sz="3700"/>
              <a:t>not</a:t>
            </a:r>
            <a:r>
              <a:rPr lang="en-US" sz="3700"/>
              <a:t> winning or losing. </a:t>
            </a:r>
            <a:br>
              <a:rPr lang="en-US" sz="3700"/>
            </a:br>
            <a:r>
              <a:rPr lang="en-US" sz="3700"/>
              <a:t>It’s having the courage to </a:t>
            </a:r>
            <a:br>
              <a:rPr lang="en-US" sz="3700"/>
            </a:br>
            <a:r>
              <a:rPr lang="en-US" sz="3700"/>
              <a:t>show up when you </a:t>
            </a:r>
            <a:br>
              <a:rPr lang="en-US" sz="3700"/>
            </a:br>
            <a:r>
              <a:rPr b="1" lang="en-US" sz="3700"/>
              <a:t>can’t control </a:t>
            </a:r>
            <a:r>
              <a:rPr lang="en-US" sz="3700"/>
              <a:t>the outcome.” </a:t>
            </a:r>
            <a:endParaRPr/>
          </a:p>
        </p:txBody>
      </p:sp>
      <p:sp>
        <p:nvSpPr>
          <p:cNvPr id="160" name="Google Shape;160;p9"/>
          <p:cNvSpPr txBox="1"/>
          <p:nvPr>
            <p:ph idx="1" type="subTitle"/>
          </p:nvPr>
        </p:nvSpPr>
        <p:spPr>
          <a:xfrm>
            <a:off x="1285241" y="4582814"/>
            <a:ext cx="7132335" cy="131265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Brene brown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2022-09-01T15:44:43Z</dcterms:created>
  <dc:creator>Carly Greenberg</dc:creator>
</cp:coreProperties>
</file>